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78" r:id="rId3"/>
    <p:sldId id="275" r:id="rId4"/>
    <p:sldId id="257" r:id="rId5"/>
    <p:sldId id="258" r:id="rId6"/>
    <p:sldId id="266" r:id="rId7"/>
    <p:sldId id="259" r:id="rId8"/>
    <p:sldId id="267" r:id="rId9"/>
    <p:sldId id="260" r:id="rId10"/>
    <p:sldId id="274" r:id="rId11"/>
    <p:sldId id="261" r:id="rId12"/>
    <p:sldId id="305" r:id="rId13"/>
    <p:sldId id="262" r:id="rId14"/>
    <p:sldId id="265" r:id="rId15"/>
    <p:sldId id="264" r:id="rId16"/>
    <p:sldId id="269" r:id="rId17"/>
    <p:sldId id="273" r:id="rId18"/>
    <p:sldId id="301" r:id="rId19"/>
    <p:sldId id="263" r:id="rId20"/>
    <p:sldId id="306" r:id="rId21"/>
    <p:sldId id="307" r:id="rId22"/>
    <p:sldId id="308" r:id="rId23"/>
    <p:sldId id="268" r:id="rId24"/>
    <p:sldId id="271" r:id="rId25"/>
    <p:sldId id="309" r:id="rId26"/>
    <p:sldId id="310" r:id="rId27"/>
    <p:sldId id="311" r:id="rId28"/>
    <p:sldId id="312" r:id="rId29"/>
    <p:sldId id="313" r:id="rId30"/>
    <p:sldId id="314" r:id="rId31"/>
    <p:sldId id="315" r:id="rId32"/>
    <p:sldId id="316" r:id="rId33"/>
    <p:sldId id="318" r:id="rId34"/>
    <p:sldId id="319" r:id="rId35"/>
    <p:sldId id="320" r:id="rId36"/>
    <p:sldId id="321" r:id="rId37"/>
    <p:sldId id="32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519"/>
    <a:srgbClr val="005C2A"/>
    <a:srgbClr val="FF00FF"/>
    <a:srgbClr val="00F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94673" autoAdjust="0"/>
  </p:normalViewPr>
  <p:slideViewPr>
    <p:cSldViewPr>
      <p:cViewPr varScale="1">
        <p:scale>
          <a:sx n="81" d="100"/>
          <a:sy n="81" d="100"/>
        </p:scale>
        <p:origin x="150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B1444-DE83-4096-B90A-272B971D30CB}" type="datetimeFigureOut">
              <a:rPr lang="en-US" smtClean="0"/>
              <a:pPr/>
              <a:t>8/30/2019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9E2C-200A-42B6-ACD0-266E9443C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16" name="Slide Number Placeholder 15"/>
          <p:cNvSpPr>
            <a:spLocks noGrp="1"/>
          </p:cNvSpPr>
          <p:nvPr>
            <p:ph type="sldNum" sz="quarter" idx="11"/>
          </p:nvPr>
        </p:nvSpPr>
        <p:spPr/>
        <p:txBody>
          <a:bodyPr/>
          <a:lstStyle/>
          <a:p>
            <a:fld id="{78B3CE4A-CF73-43E5-BD3F-074A5DBFE0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C014740-B696-419F-AB6C-F21116EAD8AD}" type="datetimeFigureOut">
              <a:rPr lang="en-US" smtClean="0"/>
              <a:pPr/>
              <a:t>8/30/2019</a:t>
            </a:fld>
            <a:endParaRPr lang="en-US"/>
          </a:p>
        </p:txBody>
      </p:sp>
      <p:sp>
        <p:nvSpPr>
          <p:cNvPr id="15" name="Slide Number Placeholder 14"/>
          <p:cNvSpPr>
            <a:spLocks noGrp="1"/>
          </p:cNvSpPr>
          <p:nvPr>
            <p:ph type="sldNum" sz="quarter" idx="15"/>
          </p:nvPr>
        </p:nvSpPr>
        <p:spPr/>
        <p:txBody>
          <a:bodyPr/>
          <a:lstStyle>
            <a:lvl1pPr algn="ctr">
              <a:defRPr/>
            </a:lvl1pPr>
          </a:lstStyle>
          <a:p>
            <a:fld id="{78B3CE4A-CF73-43E5-BD3F-074A5DBFE0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B3CE4A-CF73-43E5-BD3F-074A5DBFE0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4740-B696-419F-AB6C-F21116EAD8AD}" type="datetimeFigureOut">
              <a:rPr lang="en-US" smtClean="0"/>
              <a:pPr/>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5"/>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1"/>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C014740-B696-419F-AB6C-F21116EAD8AD}" type="datetimeFigureOut">
              <a:rPr lang="en-US" smtClean="0"/>
              <a:pPr/>
              <a:t>8/30/2019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3CE4A-CF73-43E5-BD3F-074A5DBFE0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Second Half of the Rapid Eye Model</a:t>
            </a:r>
          </a:p>
        </p:txBody>
      </p:sp>
      <p:sp>
        <p:nvSpPr>
          <p:cNvPr id="2" name="Title 1"/>
          <p:cNvSpPr>
            <a:spLocks noGrp="1"/>
          </p:cNvSpPr>
          <p:nvPr>
            <p:ph type="ctrTitle"/>
          </p:nvPr>
        </p:nvSpPr>
        <p:spPr/>
        <p:txBody>
          <a:bodyPr/>
          <a:lstStyle/>
          <a:p>
            <a:r>
              <a:rPr lang="en-US" sz="7200" dirty="0"/>
              <a:t>Skills  for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ward-spiral.png"/>
          <p:cNvPicPr>
            <a:picLocks noChangeAspect="1"/>
          </p:cNvPicPr>
          <p:nvPr/>
        </p:nvPicPr>
        <p:blipFill>
          <a:blip r:embed="rId2" cstate="print"/>
          <a:stretch>
            <a:fillRect/>
          </a:stretch>
        </p:blipFill>
        <p:spPr>
          <a:xfrm>
            <a:off x="0" y="0"/>
            <a:ext cx="9144000" cy="6885364"/>
          </a:xfrm>
          <a:prstGeom prst="rect">
            <a:avLst/>
          </a:prstGeom>
        </p:spPr>
      </p:pic>
      <p:sp>
        <p:nvSpPr>
          <p:cNvPr id="3" name="TextBox 2"/>
          <p:cNvSpPr txBox="1"/>
          <p:nvPr/>
        </p:nvSpPr>
        <p:spPr>
          <a:xfrm>
            <a:off x="152400" y="1981200"/>
            <a:ext cx="2362200" cy="3970318"/>
          </a:xfrm>
          <a:prstGeom prst="rect">
            <a:avLst/>
          </a:prstGeom>
          <a:noFill/>
        </p:spPr>
        <p:txBody>
          <a:bodyPr wrap="square" rtlCol="0">
            <a:spAutoFit/>
          </a:bodyPr>
          <a:lstStyle/>
          <a:p>
            <a:r>
              <a:rPr lang="en-US" sz="2800" dirty="0">
                <a:solidFill>
                  <a:srgbClr val="7030A0"/>
                </a:solidFill>
              </a:rPr>
              <a:t>Choosing to stay in higher frequency vibrations</a:t>
            </a:r>
          </a:p>
          <a:p>
            <a:r>
              <a:rPr lang="en-US" sz="2800" dirty="0">
                <a:solidFill>
                  <a:srgbClr val="7030A0"/>
                </a:solidFill>
              </a:rPr>
              <a:t> of thoughts, actions, and associations will lead us to ever higher</a:t>
            </a:r>
          </a:p>
        </p:txBody>
      </p:sp>
      <p:sp>
        <p:nvSpPr>
          <p:cNvPr id="9" name="Rectangle 8"/>
          <p:cNvSpPr/>
          <p:nvPr/>
        </p:nvSpPr>
        <p:spPr>
          <a:xfrm>
            <a:off x="6019800" y="4038600"/>
            <a:ext cx="2971800" cy="2677656"/>
          </a:xfrm>
          <a:prstGeom prst="rect">
            <a:avLst/>
          </a:prstGeom>
        </p:spPr>
        <p:txBody>
          <a:bodyPr wrap="square">
            <a:spAutoFit/>
          </a:bodyPr>
          <a:lstStyle/>
          <a:p>
            <a:r>
              <a:rPr lang="en-US" sz="2800" dirty="0">
                <a:solidFill>
                  <a:srgbClr val="7030A0"/>
                </a:solidFill>
              </a:rPr>
              <a:t>frequencies of joy, confidence, enthusiasm, love and feelings of </a:t>
            </a:r>
            <a:r>
              <a:rPr lang="en-US" sz="2800" b="1" dirty="0">
                <a:solidFill>
                  <a:srgbClr val="7030A0"/>
                </a:solidFill>
              </a:rPr>
              <a:t>success and happiness</a:t>
            </a:r>
            <a:r>
              <a:rPr lang="en-US" sz="2800" dirty="0">
                <a:solidFill>
                  <a:srgbClr val="7030A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28600" y="206202"/>
            <a:ext cx="2286000" cy="959197"/>
          </a:xfrm>
          <a:prstGeom prst="rect">
            <a:avLst/>
          </a:prstGeom>
          <a:noFill/>
          <a:ln w="9525">
            <a:noFill/>
            <a:miter lim="800000"/>
            <a:headEnd/>
            <a:tailEnd/>
          </a:ln>
          <a:effectLst/>
        </p:spPr>
        <p:txBody>
          <a:bodyPr vert="horz" wrap="square" lIns="0" tIns="0" rIns="4761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1A1A1A"/>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a:off x="609600" y="165556"/>
            <a:ext cx="8305800" cy="6361948"/>
          </a:xfrm>
          <a:prstGeom prst="rect">
            <a:avLst/>
          </a:prstGeom>
          <a:noFill/>
          <a:ln w="9525">
            <a:noFill/>
            <a:miter lim="800000"/>
            <a:headEnd/>
            <a:tailEnd/>
          </a:ln>
          <a:effectLst/>
        </p:spPr>
        <p:txBody>
          <a:bodyPr vert="horz" wrap="square" lIns="0" tIns="158700" rIns="0" bIns="0" numCol="1" anchor="ctr" anchorCtr="0" compatLnSpc="1">
            <a:prstTxWarp prst="textNoShape">
              <a:avLst/>
            </a:prstTxWarp>
            <a:spAutoFit/>
          </a:bodyPr>
          <a:lstStyle/>
          <a:p>
            <a:r>
              <a:rPr lang="en-US" sz="4000" b="1" dirty="0"/>
              <a:t>de-</a:t>
            </a:r>
          </a:p>
          <a:p>
            <a:r>
              <a:rPr lang="en-US" sz="2800" i="1" dirty="0"/>
              <a:t>prefix forming verbs and verbal derivatives</a:t>
            </a:r>
          </a:p>
          <a:p>
            <a:r>
              <a:rPr lang="en-US" sz="2800" b="1" dirty="0"/>
              <a:t>   1.  removal of or from something specified </a:t>
            </a:r>
            <a:r>
              <a:rPr lang="en-US" sz="2800" i="1" dirty="0"/>
              <a:t>deforest</a:t>
            </a:r>
            <a:r>
              <a:rPr lang="en-US" sz="2800" dirty="0"/>
              <a:t>; </a:t>
            </a:r>
            <a:r>
              <a:rPr lang="en-US" sz="2800" i="1" dirty="0"/>
              <a:t>dethrone</a:t>
            </a:r>
            <a:endParaRPr lang="en-US" sz="2800" dirty="0"/>
          </a:p>
          <a:p>
            <a:r>
              <a:rPr lang="en-US" sz="2800" b="1" dirty="0"/>
              <a:t>  2.  reversal of something </a:t>
            </a:r>
            <a:r>
              <a:rPr lang="en-US" sz="2800" i="1" dirty="0"/>
              <a:t>decode</a:t>
            </a:r>
            <a:r>
              <a:rPr lang="en-US" sz="2800" dirty="0"/>
              <a:t>; </a:t>
            </a:r>
            <a:r>
              <a:rPr lang="en-US" sz="2800" i="1" dirty="0"/>
              <a:t>decompose</a:t>
            </a:r>
            <a:r>
              <a:rPr lang="en-US" sz="2800" dirty="0"/>
              <a:t>; </a:t>
            </a:r>
            <a:r>
              <a:rPr lang="en-US" sz="2800" i="1" dirty="0"/>
              <a:t>desegregate</a:t>
            </a:r>
            <a:endParaRPr lang="en-US" sz="2800" dirty="0"/>
          </a:p>
          <a:p>
            <a:r>
              <a:rPr lang="en-US" sz="2800" b="1" dirty="0"/>
              <a:t>  3.  departure from </a:t>
            </a:r>
          </a:p>
          <a:p>
            <a:r>
              <a:rPr lang="en-US" sz="2800" i="1" dirty="0"/>
              <a:t>decamp</a:t>
            </a:r>
          </a:p>
          <a:p>
            <a:endParaRPr lang="en-US" sz="2800" i="1" dirty="0"/>
          </a:p>
          <a:p>
            <a:r>
              <a:rPr lang="en-US" sz="4800" b="1" dirty="0" err="1"/>
              <a:t>cide</a:t>
            </a:r>
            <a:r>
              <a:rPr lang="en-US" sz="4800" b="1" dirty="0"/>
              <a:t> –</a:t>
            </a:r>
          </a:p>
          <a:p>
            <a:r>
              <a:rPr lang="en-US" sz="2800" dirty="0"/>
              <a:t>a borrowing from Latin meaning “killer,” “act </a:t>
            </a:r>
          </a:p>
          <a:p>
            <a:r>
              <a:rPr lang="en-US" sz="2800" dirty="0"/>
              <a:t>of killing,” used in the formation of compound words:  </a:t>
            </a:r>
            <a:r>
              <a:rPr lang="en-US" sz="2800" i="1" dirty="0"/>
              <a:t>pesticide, homicide.</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406245_10155699426895070_530843774642782016_n.jpg"/>
          <p:cNvPicPr>
            <a:picLocks noChangeAspect="1"/>
          </p:cNvPicPr>
          <p:nvPr/>
        </p:nvPicPr>
        <p:blipFill>
          <a:blip r:embed="rId2" cstate="print"/>
          <a:stretch>
            <a:fillRect/>
          </a:stretch>
        </p:blipFill>
        <p:spPr>
          <a:xfrm>
            <a:off x="0" y="0"/>
            <a:ext cx="9144000" cy="6858000"/>
          </a:xfrm>
          <a:prstGeom prst="rect">
            <a:avLst/>
          </a:prstGeom>
        </p:spPr>
      </p:pic>
      <p:sp>
        <p:nvSpPr>
          <p:cNvPr id="41985" name="Rectangle 1"/>
          <p:cNvSpPr>
            <a:spLocks noChangeArrowheads="1"/>
          </p:cNvSpPr>
          <p:nvPr/>
        </p:nvSpPr>
        <p:spPr bwMode="auto">
          <a:xfrm>
            <a:off x="228600" y="206202"/>
            <a:ext cx="2286000" cy="959197"/>
          </a:xfrm>
          <a:prstGeom prst="rect">
            <a:avLst/>
          </a:prstGeom>
          <a:noFill/>
          <a:ln w="9525">
            <a:noFill/>
            <a:miter lim="800000"/>
            <a:headEnd/>
            <a:tailEnd/>
          </a:ln>
          <a:effectLst/>
        </p:spPr>
        <p:txBody>
          <a:bodyPr vert="horz" wrap="square" lIns="0" tIns="0" rIns="4761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rgbClr val="1A1A1A"/>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a:off x="304800" y="0"/>
            <a:ext cx="8077200" cy="3899735"/>
          </a:xfrm>
          <a:prstGeom prst="rect">
            <a:avLst/>
          </a:prstGeom>
          <a:noFill/>
          <a:ln w="9525">
            <a:noFill/>
            <a:miter lim="800000"/>
            <a:headEnd/>
            <a:tailEnd/>
          </a:ln>
          <a:effectLst/>
        </p:spPr>
        <p:txBody>
          <a:bodyPr vert="horz" wrap="square" lIns="0" tIns="1587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a:ln>
                <a:noFill/>
              </a:ln>
              <a:solidFill>
                <a:schemeClr val="tx1"/>
              </a:solidFill>
              <a:effectLst/>
              <a:latin typeface="Arial" pitchFamily="34" charset="0"/>
              <a:cs typeface="Arial" pitchFamily="34" charset="0"/>
            </a:endParaRPr>
          </a:p>
          <a:p>
            <a:r>
              <a:rPr lang="en-US" sz="4000" b="1" dirty="0"/>
              <a:t>Choose, </a:t>
            </a:r>
          </a:p>
          <a:p>
            <a:pPr marL="514350" indent="-514350">
              <a:buAutoNum type="arabicPeriod"/>
            </a:pPr>
            <a:r>
              <a:rPr lang="en-US" sz="2800" b="1" dirty="0"/>
              <a:t>To pick out by preference from all available, to select as to choose a wife</a:t>
            </a:r>
          </a:p>
          <a:p>
            <a:pPr marL="514350" indent="-514350">
              <a:buAutoNum type="arabicPeriod"/>
            </a:pPr>
            <a:endParaRPr lang="en-US" sz="2800" dirty="0"/>
          </a:p>
          <a:p>
            <a:r>
              <a:rPr lang="en-US" sz="2800" b="1" dirty="0"/>
              <a:t> 2.  to prefer; think proper</a:t>
            </a:r>
          </a:p>
          <a:p>
            <a:endParaRPr lang="en-US" sz="2800" dirty="0"/>
          </a:p>
          <a:p>
            <a:r>
              <a:rPr lang="en-US" sz="2800" b="1" dirty="0"/>
              <a:t> 3.  to desire; want</a:t>
            </a:r>
            <a:endParaRPr lang="en-US" sz="2800" i="1" dirty="0"/>
          </a:p>
          <a:p>
            <a:endParaRPr lang="en-US" sz="28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fend.JPG"/>
          <p:cNvPicPr>
            <a:picLocks noChangeAspect="1"/>
          </p:cNvPicPr>
          <p:nvPr/>
        </p:nvPicPr>
        <p:blipFill>
          <a:blip r:embed="rId2" cstate="print"/>
          <a:stretch>
            <a:fillRect/>
          </a:stretch>
        </p:blipFill>
        <p:spPr>
          <a:xfrm>
            <a:off x="228600" y="228600"/>
            <a:ext cx="8686799" cy="6477000"/>
          </a:xfrm>
          <a:prstGeom prst="rect">
            <a:avLst/>
          </a:prstGeom>
        </p:spPr>
      </p:pic>
      <p:sp>
        <p:nvSpPr>
          <p:cNvPr id="4" name="Rectangle 3"/>
          <p:cNvSpPr/>
          <p:nvPr/>
        </p:nvSpPr>
        <p:spPr>
          <a:xfrm>
            <a:off x="381000" y="381000"/>
            <a:ext cx="3429000" cy="1815882"/>
          </a:xfrm>
          <a:prstGeom prst="rect">
            <a:avLst/>
          </a:prstGeom>
        </p:spPr>
        <p:txBody>
          <a:bodyPr wrap="square">
            <a:spAutoFit/>
          </a:bodyPr>
          <a:lstStyle/>
          <a:p>
            <a:r>
              <a:rPr lang="en-US" sz="2800" b="1" dirty="0"/>
              <a:t>Once we DECIDE,</a:t>
            </a:r>
          </a:p>
          <a:p>
            <a:endParaRPr lang="en-US" sz="2800" b="1" dirty="0"/>
          </a:p>
          <a:p>
            <a:r>
              <a:rPr lang="en-US" sz="2800" b="1" dirty="0"/>
              <a:t>We must then DEFEND</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ponse-able.jpg"/>
          <p:cNvPicPr>
            <a:picLocks noChangeAspect="1"/>
          </p:cNvPicPr>
          <p:nvPr/>
        </p:nvPicPr>
        <p:blipFill>
          <a:blip r:embed="rId2" cstate="print"/>
          <a:stretch>
            <a:fillRect/>
          </a:stretch>
        </p:blipFill>
        <p:spPr>
          <a:xfrm>
            <a:off x="-76200" y="0"/>
            <a:ext cx="9316528" cy="6858000"/>
          </a:xfrm>
          <a:prstGeom prst="rect">
            <a:avLst/>
          </a:prstGeom>
        </p:spPr>
      </p:pic>
      <p:sp>
        <p:nvSpPr>
          <p:cNvPr id="3" name="Rectangle 2"/>
          <p:cNvSpPr/>
          <p:nvPr/>
        </p:nvSpPr>
        <p:spPr>
          <a:xfrm>
            <a:off x="838200" y="152400"/>
            <a:ext cx="3733800" cy="523220"/>
          </a:xfrm>
          <a:prstGeom prst="rect">
            <a:avLst/>
          </a:prstGeom>
        </p:spPr>
        <p:txBody>
          <a:bodyPr wrap="square">
            <a:spAutoFit/>
          </a:bodyPr>
          <a:lstStyle/>
          <a:p>
            <a:r>
              <a:rPr lang="en-US" sz="2800" b="1" dirty="0"/>
              <a:t>OR…..</a:t>
            </a:r>
            <a:endParaRPr lang="en-US" sz="2800" dirty="0"/>
          </a:p>
        </p:txBody>
      </p:sp>
      <p:sp>
        <p:nvSpPr>
          <p:cNvPr id="5" name="TextBox 4"/>
          <p:cNvSpPr txBox="1"/>
          <p:nvPr/>
        </p:nvSpPr>
        <p:spPr>
          <a:xfrm>
            <a:off x="533400" y="4038600"/>
            <a:ext cx="3352800" cy="523220"/>
          </a:xfrm>
          <a:prstGeom prst="rect">
            <a:avLst/>
          </a:prstGeom>
          <a:noFill/>
        </p:spPr>
        <p:txBody>
          <a:bodyPr wrap="square" rtlCol="0">
            <a:spAutoFit/>
          </a:bodyPr>
          <a:lstStyle/>
          <a:p>
            <a:pPr algn="ctr"/>
            <a:r>
              <a:rPr lang="en-US" sz="2800" b="1" dirty="0"/>
              <a:t> We can choose,</a:t>
            </a:r>
            <a:endParaRPr lang="en-US" sz="2800" dirty="0"/>
          </a:p>
        </p:txBody>
      </p:sp>
      <p:sp>
        <p:nvSpPr>
          <p:cNvPr id="6" name="TextBox 5"/>
          <p:cNvSpPr txBox="1"/>
          <p:nvPr/>
        </p:nvSpPr>
        <p:spPr>
          <a:xfrm>
            <a:off x="762000" y="4572000"/>
            <a:ext cx="2743200" cy="523220"/>
          </a:xfrm>
          <a:prstGeom prst="rect">
            <a:avLst/>
          </a:prstGeom>
          <a:noFill/>
        </p:spPr>
        <p:txBody>
          <a:bodyPr wrap="square" rtlCol="0">
            <a:spAutoFit/>
          </a:bodyPr>
          <a:lstStyle/>
          <a:p>
            <a:pPr algn="ctr"/>
            <a:r>
              <a:rPr lang="en-US" sz="2800" b="1" dirty="0"/>
              <a:t>and choose,</a:t>
            </a:r>
            <a:endParaRPr lang="en-US" sz="2800" dirty="0"/>
          </a:p>
        </p:txBody>
      </p:sp>
      <p:sp>
        <p:nvSpPr>
          <p:cNvPr id="7" name="TextBox 6"/>
          <p:cNvSpPr txBox="1"/>
          <p:nvPr/>
        </p:nvSpPr>
        <p:spPr>
          <a:xfrm>
            <a:off x="533400" y="5181600"/>
            <a:ext cx="3352800" cy="523220"/>
          </a:xfrm>
          <a:prstGeom prst="rect">
            <a:avLst/>
          </a:prstGeom>
          <a:noFill/>
        </p:spPr>
        <p:txBody>
          <a:bodyPr wrap="square" rtlCol="0">
            <a:spAutoFit/>
          </a:bodyPr>
          <a:lstStyle/>
          <a:p>
            <a:pPr algn="ctr"/>
            <a:r>
              <a:rPr lang="en-US" sz="2800" b="1" dirty="0"/>
              <a:t> and choose again!</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_happy_when.jpg"/>
          <p:cNvPicPr>
            <a:picLocks noChangeAspect="1"/>
          </p:cNvPicPr>
          <p:nvPr/>
        </p:nvPicPr>
        <p:blipFill>
          <a:blip r:embed="rId2" cstate="print"/>
          <a:stretch>
            <a:fillRect/>
          </a:stretch>
        </p:blipFill>
        <p:spPr>
          <a:xfrm>
            <a:off x="-1" y="-59789"/>
            <a:ext cx="9144001" cy="69775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cused thought.jpg"/>
          <p:cNvPicPr>
            <a:picLocks noChangeAspect="1"/>
          </p:cNvPicPr>
          <p:nvPr/>
        </p:nvPicPr>
        <p:blipFill>
          <a:blip r:embed="rId2" cstate="print"/>
          <a:stretch>
            <a:fillRect/>
          </a:stretch>
        </p:blipFill>
        <p:spPr>
          <a:xfrm>
            <a:off x="1589917" y="1219200"/>
            <a:ext cx="5964166" cy="4419600"/>
          </a:xfrm>
          <a:prstGeom prst="rect">
            <a:avLst/>
          </a:prstGeom>
        </p:spPr>
      </p:pic>
      <p:sp>
        <p:nvSpPr>
          <p:cNvPr id="4" name="TextBox 3"/>
          <p:cNvSpPr txBox="1"/>
          <p:nvPr/>
        </p:nvSpPr>
        <p:spPr>
          <a:xfrm>
            <a:off x="304800" y="457200"/>
            <a:ext cx="8534400" cy="584775"/>
          </a:xfrm>
          <a:prstGeom prst="rect">
            <a:avLst/>
          </a:prstGeom>
          <a:noFill/>
        </p:spPr>
        <p:txBody>
          <a:bodyPr wrap="square" rtlCol="0">
            <a:spAutoFit/>
          </a:bodyPr>
          <a:lstStyle/>
          <a:p>
            <a:pPr algn="ctr"/>
            <a:r>
              <a:rPr lang="en-US" sz="3200" dirty="0"/>
              <a:t>Re-cognizing patterns in our life is a first step</a:t>
            </a:r>
            <a:endParaRPr lang="en-US" sz="2000" dirty="0"/>
          </a:p>
        </p:txBody>
      </p:sp>
      <p:sp>
        <p:nvSpPr>
          <p:cNvPr id="7" name="TextBox 6"/>
          <p:cNvSpPr txBox="1"/>
          <p:nvPr/>
        </p:nvSpPr>
        <p:spPr>
          <a:xfrm>
            <a:off x="228600" y="5867400"/>
            <a:ext cx="8686800" cy="523220"/>
          </a:xfrm>
          <a:prstGeom prst="rect">
            <a:avLst/>
          </a:prstGeom>
          <a:noFill/>
        </p:spPr>
        <p:txBody>
          <a:bodyPr wrap="square" rtlCol="0">
            <a:spAutoFit/>
          </a:bodyPr>
          <a:lstStyle/>
          <a:p>
            <a:pPr algn="ctr"/>
            <a:r>
              <a:rPr lang="en-US" sz="2800" dirty="0"/>
              <a:t>to choosing happiness regardless of circumstances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ping stones.jpg"/>
          <p:cNvPicPr>
            <a:picLocks noChangeAspect="1"/>
          </p:cNvPicPr>
          <p:nvPr/>
        </p:nvPicPr>
        <p:blipFill>
          <a:blip r:embed="rId2" cstate="print"/>
          <a:stretch>
            <a:fillRect/>
          </a:stretch>
        </p:blipFill>
        <p:spPr>
          <a:xfrm>
            <a:off x="0" y="0"/>
            <a:ext cx="9144000" cy="6857999"/>
          </a:xfrm>
          <a:prstGeom prst="rect">
            <a:avLst/>
          </a:prstGeom>
        </p:spPr>
      </p:pic>
      <p:sp>
        <p:nvSpPr>
          <p:cNvPr id="3" name="TextBox 2"/>
          <p:cNvSpPr txBox="1"/>
          <p:nvPr/>
        </p:nvSpPr>
        <p:spPr>
          <a:xfrm>
            <a:off x="457200" y="152400"/>
            <a:ext cx="3352800" cy="1754326"/>
          </a:xfrm>
          <a:prstGeom prst="rect">
            <a:avLst/>
          </a:prstGeom>
          <a:noFill/>
        </p:spPr>
        <p:txBody>
          <a:bodyPr wrap="square" rtlCol="0">
            <a:spAutoFit/>
          </a:bodyPr>
          <a:lstStyle/>
          <a:p>
            <a:r>
              <a:rPr lang="en-US" sz="3600" dirty="0"/>
              <a:t>Patterns are stepping stones!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d it and reap.jpg"/>
          <p:cNvPicPr>
            <a:picLocks noChangeAspect="1"/>
          </p:cNvPicPr>
          <p:nvPr/>
        </p:nvPicPr>
        <p:blipFill>
          <a:blip r:embed="rId2" cstate="print"/>
          <a:stretch>
            <a:fillRect/>
          </a:stretch>
        </p:blipFill>
        <p:spPr>
          <a:xfrm>
            <a:off x="152400" y="163629"/>
            <a:ext cx="8763000" cy="65419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oices.jpg"/>
          <p:cNvPicPr>
            <a:picLocks noChangeAspect="1"/>
          </p:cNvPicPr>
          <p:nvPr/>
        </p:nvPicPr>
        <p:blipFill>
          <a:blip r:embed="rId2" cstate="print"/>
          <a:stretch>
            <a:fillRect/>
          </a:stretch>
        </p:blipFill>
        <p:spPr>
          <a:xfrm>
            <a:off x="-441613" y="0"/>
            <a:ext cx="9585613" cy="6858000"/>
          </a:xfrm>
          <a:prstGeom prst="rect">
            <a:avLst/>
          </a:prstGeom>
        </p:spPr>
      </p:pic>
      <p:sp>
        <p:nvSpPr>
          <p:cNvPr id="4" name="TextBox 3"/>
          <p:cNvSpPr txBox="1"/>
          <p:nvPr/>
        </p:nvSpPr>
        <p:spPr>
          <a:xfrm>
            <a:off x="-381000" y="2362200"/>
            <a:ext cx="3276600" cy="954107"/>
          </a:xfrm>
          <a:prstGeom prst="rect">
            <a:avLst/>
          </a:prstGeom>
          <a:noFill/>
        </p:spPr>
        <p:txBody>
          <a:bodyPr wrap="square" rtlCol="0">
            <a:spAutoFit/>
          </a:bodyPr>
          <a:lstStyle/>
          <a:p>
            <a:pPr algn="ctr"/>
            <a:r>
              <a:rPr lang="en-US" sz="2800" dirty="0"/>
              <a:t>Happiness is a choice</a:t>
            </a:r>
          </a:p>
        </p:txBody>
      </p:sp>
      <p:sp>
        <p:nvSpPr>
          <p:cNvPr id="6" name="TextBox 5"/>
          <p:cNvSpPr txBox="1"/>
          <p:nvPr/>
        </p:nvSpPr>
        <p:spPr>
          <a:xfrm>
            <a:off x="5715000" y="2170093"/>
            <a:ext cx="3276600" cy="954107"/>
          </a:xfrm>
          <a:prstGeom prst="rect">
            <a:avLst/>
          </a:prstGeom>
          <a:noFill/>
        </p:spPr>
        <p:txBody>
          <a:bodyPr wrap="square" rtlCol="0">
            <a:spAutoFit/>
          </a:bodyPr>
          <a:lstStyle/>
          <a:p>
            <a:pPr algn="ctr"/>
            <a:r>
              <a:rPr lang="en-US" sz="2800" dirty="0"/>
              <a:t>As are unmet expectations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674582869.jpg"/>
          <p:cNvPicPr>
            <a:picLocks noChangeAspect="1"/>
          </p:cNvPicPr>
          <p:nvPr/>
        </p:nvPicPr>
        <p:blipFill>
          <a:blip r:embed="rId2" cstate="print"/>
          <a:stretch>
            <a:fillRect/>
          </a:stretch>
        </p:blipFill>
        <p:spPr>
          <a:xfrm>
            <a:off x="0" y="0"/>
            <a:ext cx="9255959" cy="6858000"/>
          </a:xfrm>
          <a:prstGeom prst="rect">
            <a:avLst/>
          </a:prstGeom>
        </p:spPr>
      </p:pic>
      <p:sp>
        <p:nvSpPr>
          <p:cNvPr id="2" name="Content Placeholder 1"/>
          <p:cNvSpPr>
            <a:spLocks noGrp="1"/>
          </p:cNvSpPr>
          <p:nvPr>
            <p:ph idx="1"/>
          </p:nvPr>
        </p:nvSpPr>
        <p:spPr>
          <a:xfrm>
            <a:off x="4572000" y="5181600"/>
            <a:ext cx="4572000" cy="1905000"/>
          </a:xfrm>
        </p:spPr>
        <p:txBody>
          <a:bodyPr>
            <a:noAutofit/>
          </a:bodyPr>
          <a:lstStyle/>
          <a:p>
            <a:pPr algn="ctr">
              <a:buNone/>
            </a:pPr>
            <a:r>
              <a:rPr lang="en-US" sz="2800" dirty="0"/>
              <a:t>This presentation created by </a:t>
            </a:r>
          </a:p>
          <a:p>
            <a:pPr algn="ctr">
              <a:buNone/>
            </a:pPr>
            <a:r>
              <a:rPr lang="en-US" sz="2800" dirty="0"/>
              <a:t>Julia Fairchild </a:t>
            </a:r>
          </a:p>
          <a:p>
            <a:pPr algn="ctr">
              <a:buNone/>
            </a:pPr>
            <a:r>
              <a:rPr lang="en-US" sz="2800" dirty="0"/>
              <a:t>with loving Aloha!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Users\FairJulia1952\Documents\Rapid Eye Technology - Skills for Life\16-9-27-michael-berg-the-consciousness-of-r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533400" y="304800"/>
            <a:ext cx="7772400" cy="3970318"/>
          </a:xfrm>
          <a:prstGeom prst="rect">
            <a:avLst/>
          </a:prstGeom>
          <a:noFill/>
        </p:spPr>
        <p:txBody>
          <a:bodyPr wrap="square" rtlCol="0">
            <a:spAutoFit/>
          </a:bodyPr>
          <a:lstStyle/>
          <a:p>
            <a:r>
              <a:rPr lang="en-US" sz="5400" dirty="0">
                <a:latin typeface="AR BERKLEY" pitchFamily="2" charset="0"/>
              </a:rPr>
              <a:t>Cynicism is a choice. . .</a:t>
            </a:r>
          </a:p>
          <a:p>
            <a:endParaRPr lang="en-US" sz="5400" dirty="0">
              <a:latin typeface="AR BERKLEY" pitchFamily="2" charset="0"/>
            </a:endParaRPr>
          </a:p>
          <a:p>
            <a:r>
              <a:rPr lang="en-US" sz="5400" dirty="0">
                <a:latin typeface="AR BERKLEY" pitchFamily="2" charset="0"/>
              </a:rPr>
              <a:t>Optimism is a better choice!</a:t>
            </a:r>
          </a:p>
          <a:p>
            <a:endParaRPr lang="en-US" sz="5400" dirty="0">
              <a:latin typeface="AR BERKLEY" pitchFamily="2" charset="0"/>
            </a:endParaRPr>
          </a:p>
          <a:p>
            <a:pPr algn="r"/>
            <a:r>
              <a:rPr lang="en-US" sz="3600" dirty="0" err="1">
                <a:latin typeface="AR BERKLEY" pitchFamily="2" charset="0"/>
              </a:rPr>
              <a:t>Shondra</a:t>
            </a:r>
            <a:r>
              <a:rPr lang="en-US" sz="3600" dirty="0">
                <a:latin typeface="AR BERKLEY" pitchFamily="2" charset="0"/>
              </a:rPr>
              <a:t> Rimes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olin-.jpg"/>
          <p:cNvPicPr>
            <a:picLocks noChangeAspect="1"/>
          </p:cNvPicPr>
          <p:nvPr/>
        </p:nvPicPr>
        <p:blipFill>
          <a:blip r:embed="rId2" cstate="print"/>
          <a:stretch>
            <a:fillRect/>
          </a:stretch>
        </p:blipFill>
        <p:spPr>
          <a:xfrm>
            <a:off x="152400" y="152400"/>
            <a:ext cx="8808720" cy="6575954"/>
          </a:xfrm>
          <a:prstGeom prst="rect">
            <a:avLst/>
          </a:prstGeom>
        </p:spPr>
      </p:pic>
      <p:sp>
        <p:nvSpPr>
          <p:cNvPr id="4" name="TextBox 3"/>
          <p:cNvSpPr txBox="1"/>
          <p:nvPr/>
        </p:nvSpPr>
        <p:spPr>
          <a:xfrm>
            <a:off x="381000" y="228600"/>
            <a:ext cx="8458200" cy="6494085"/>
          </a:xfrm>
          <a:prstGeom prst="rect">
            <a:avLst/>
          </a:prstGeom>
          <a:noFill/>
        </p:spPr>
        <p:txBody>
          <a:bodyPr wrap="square" rtlCol="0">
            <a:spAutoFit/>
          </a:bodyPr>
          <a:lstStyle/>
          <a:p>
            <a:r>
              <a:rPr lang="en-US" sz="4000" dirty="0">
                <a:latin typeface="AR BERKLEY" pitchFamily="2" charset="0"/>
              </a:rPr>
              <a:t>The Pessimist sees difficulty in every opportunity</a:t>
            </a:r>
          </a:p>
          <a:p>
            <a:endParaRPr lang="en-US" sz="5400" dirty="0">
              <a:latin typeface="AR BERKLEY" pitchFamily="2" charset="0"/>
            </a:endParaRPr>
          </a:p>
          <a:p>
            <a:endParaRPr lang="en-US" sz="5400" dirty="0">
              <a:latin typeface="AR BERKLEY" pitchFamily="2" charset="0"/>
            </a:endParaRPr>
          </a:p>
          <a:p>
            <a:endParaRPr lang="en-US" sz="5400" dirty="0">
              <a:latin typeface="AR BERKLEY" pitchFamily="2" charset="0"/>
            </a:endParaRPr>
          </a:p>
          <a:p>
            <a:endParaRPr lang="en-US" sz="5400" dirty="0">
              <a:latin typeface="AR BERKLEY" pitchFamily="2" charset="0"/>
            </a:endParaRPr>
          </a:p>
          <a:p>
            <a:endParaRPr lang="en-US" sz="4000" dirty="0">
              <a:latin typeface="AR BERKLEY" pitchFamily="2" charset="0"/>
            </a:endParaRPr>
          </a:p>
          <a:p>
            <a:r>
              <a:rPr lang="en-US" sz="4000" dirty="0">
                <a:latin typeface="AR BERKLEY" pitchFamily="2" charset="0"/>
              </a:rPr>
              <a:t>The Optimist sees opportunity in every difficulty  </a:t>
            </a:r>
            <a:r>
              <a:rPr lang="en-US" sz="2400" dirty="0">
                <a:latin typeface="AR BERKLEY" pitchFamily="2" charset="0"/>
              </a:rPr>
              <a:t>Winston Churchill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0"/>
            <a:ext cx="96012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Jean-Dominique_Bauby.jpg"/>
          <p:cNvPicPr>
            <a:picLocks noChangeAspect="1"/>
          </p:cNvPicPr>
          <p:nvPr/>
        </p:nvPicPr>
        <p:blipFill>
          <a:blip r:embed="rId2" cstate="print"/>
          <a:stretch>
            <a:fillRect/>
          </a:stretch>
        </p:blipFill>
        <p:spPr>
          <a:xfrm>
            <a:off x="1219200" y="152400"/>
            <a:ext cx="6477000" cy="4475019"/>
          </a:xfrm>
          <a:prstGeom prst="rect">
            <a:avLst/>
          </a:prstGeom>
        </p:spPr>
      </p:pic>
      <p:sp>
        <p:nvSpPr>
          <p:cNvPr id="4" name="TextBox 3"/>
          <p:cNvSpPr txBox="1"/>
          <p:nvPr/>
        </p:nvSpPr>
        <p:spPr>
          <a:xfrm>
            <a:off x="457200" y="4724400"/>
            <a:ext cx="8534400" cy="1815882"/>
          </a:xfrm>
          <a:prstGeom prst="rect">
            <a:avLst/>
          </a:prstGeom>
          <a:noFill/>
        </p:spPr>
        <p:txBody>
          <a:bodyPr wrap="square" rtlCol="0">
            <a:spAutoFit/>
          </a:bodyPr>
          <a:lstStyle/>
          <a:p>
            <a:r>
              <a:rPr lang="en-US" sz="2800" dirty="0"/>
              <a:t>Jean-Dominique </a:t>
            </a:r>
            <a:r>
              <a:rPr lang="en-US" sz="2800" dirty="0" err="1"/>
              <a:t>Bauby</a:t>
            </a:r>
            <a:r>
              <a:rPr lang="en-US" sz="2800" dirty="0"/>
              <a:t> wrote a book entitled </a:t>
            </a:r>
            <a:r>
              <a:rPr lang="en-US" sz="2800" u="sng" dirty="0"/>
              <a:t>The Diving Bell and the Butterfly</a:t>
            </a:r>
            <a:r>
              <a:rPr lang="en-US" sz="2800" dirty="0"/>
              <a:t> using his left eyelid to blink 200,000 times to choose each letter of every word of the book, taking 4 hours a day for 10 months.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372600" cy="708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elen Keller.jpg"/>
          <p:cNvPicPr>
            <a:picLocks noChangeAspect="1"/>
          </p:cNvPicPr>
          <p:nvPr/>
        </p:nvPicPr>
        <p:blipFill>
          <a:blip r:embed="rId2" cstate="print"/>
          <a:stretch>
            <a:fillRect/>
          </a:stretch>
        </p:blipFill>
        <p:spPr>
          <a:xfrm>
            <a:off x="152400" y="1066800"/>
            <a:ext cx="8853715" cy="4648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eethoven-600x600jpg.jpg"/>
          <p:cNvPicPr>
            <a:picLocks noChangeAspect="1"/>
          </p:cNvPicPr>
          <p:nvPr/>
        </p:nvPicPr>
        <p:blipFill>
          <a:blip r:embed="rId2" cstate="print"/>
          <a:stretch>
            <a:fillRect/>
          </a:stretch>
        </p:blipFill>
        <p:spPr>
          <a:xfrm>
            <a:off x="2971800" y="0"/>
            <a:ext cx="3200400" cy="3200400"/>
          </a:xfrm>
          <a:prstGeom prst="rect">
            <a:avLst/>
          </a:prstGeom>
        </p:spPr>
      </p:pic>
      <p:sp>
        <p:nvSpPr>
          <p:cNvPr id="4" name="TextBox 3"/>
          <p:cNvSpPr txBox="1"/>
          <p:nvPr/>
        </p:nvSpPr>
        <p:spPr>
          <a:xfrm>
            <a:off x="457200" y="3200400"/>
            <a:ext cx="8382000" cy="3416320"/>
          </a:xfrm>
          <a:prstGeom prst="rect">
            <a:avLst/>
          </a:prstGeom>
          <a:noFill/>
        </p:spPr>
        <p:txBody>
          <a:bodyPr wrap="square" rtlCol="0">
            <a:spAutoFit/>
          </a:bodyPr>
          <a:lstStyle/>
          <a:p>
            <a:r>
              <a:rPr lang="en-US" sz="2400" dirty="0"/>
              <a:t>Ludwig von Beethoven began to lose his hearing at the height of his career and eventually became completely deaf.  He sawed the legs off his piano so he could set it on the floor and feel the vibrations as he played.  His Symphony No. 9, of which he never heard a single note, is one of his best –known works of classical music.</a:t>
            </a:r>
          </a:p>
          <a:p>
            <a:endParaRPr lang="en-US" sz="2400" dirty="0"/>
          </a:p>
          <a:p>
            <a:r>
              <a:rPr lang="en-US" sz="2400" dirty="0"/>
              <a:t>He overcame suicidal thoughts that overtook him at first and went on to become  the musician we all know and love.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96012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Elie Wiesel.jpg"/>
          <p:cNvPicPr>
            <a:picLocks noChangeAspect="1"/>
          </p:cNvPicPr>
          <p:nvPr/>
        </p:nvPicPr>
        <p:blipFill>
          <a:blip r:embed="rId2" cstate="print"/>
          <a:stretch>
            <a:fillRect/>
          </a:stretch>
        </p:blipFill>
        <p:spPr>
          <a:xfrm>
            <a:off x="533400" y="152400"/>
            <a:ext cx="8060952" cy="4762574"/>
          </a:xfrm>
          <a:prstGeom prst="rect">
            <a:avLst/>
          </a:prstGeom>
        </p:spPr>
      </p:pic>
      <p:sp>
        <p:nvSpPr>
          <p:cNvPr id="3" name="TextBox 2"/>
          <p:cNvSpPr txBox="1"/>
          <p:nvPr/>
        </p:nvSpPr>
        <p:spPr>
          <a:xfrm>
            <a:off x="304800" y="5226784"/>
            <a:ext cx="8458200" cy="1631216"/>
          </a:xfrm>
          <a:prstGeom prst="rect">
            <a:avLst/>
          </a:prstGeom>
          <a:noFill/>
        </p:spPr>
        <p:txBody>
          <a:bodyPr wrap="square" rtlCol="0">
            <a:spAutoFit/>
          </a:bodyPr>
          <a:lstStyle/>
          <a:p>
            <a:r>
              <a:rPr lang="en-US" sz="2000" dirty="0"/>
              <a:t>After his experience in a Nazi concentration camp, </a:t>
            </a:r>
            <a:r>
              <a:rPr lang="en-US" sz="2000" dirty="0" err="1"/>
              <a:t>Elie</a:t>
            </a:r>
            <a:r>
              <a:rPr lang="en-US" sz="2000" dirty="0"/>
              <a:t> Wiesel went on to spread a message of hope, atonement and peace, drawing from his own struggles to come to terms with the presence of evil in the world.  He wrote over 40 books, and was awarded the Nobel Peace Price for his crusades for human dignity.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448800" cy="693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viktor_frankl_quote-1.jpg"/>
          <p:cNvPicPr>
            <a:picLocks noChangeAspect="1"/>
          </p:cNvPicPr>
          <p:nvPr/>
        </p:nvPicPr>
        <p:blipFill>
          <a:blip r:embed="rId2" cstate="print"/>
          <a:stretch>
            <a:fillRect/>
          </a:stretch>
        </p:blipFill>
        <p:spPr>
          <a:xfrm>
            <a:off x="228600" y="0"/>
            <a:ext cx="8382000" cy="4710684"/>
          </a:xfrm>
          <a:prstGeom prst="rect">
            <a:avLst/>
          </a:prstGeom>
        </p:spPr>
      </p:pic>
      <p:sp>
        <p:nvSpPr>
          <p:cNvPr id="4" name="TextBox 3"/>
          <p:cNvSpPr txBox="1"/>
          <p:nvPr/>
        </p:nvSpPr>
        <p:spPr>
          <a:xfrm>
            <a:off x="304800" y="4724400"/>
            <a:ext cx="8686800" cy="1938992"/>
          </a:xfrm>
          <a:prstGeom prst="rect">
            <a:avLst/>
          </a:prstGeom>
          <a:noFill/>
        </p:spPr>
        <p:txBody>
          <a:bodyPr wrap="square" rtlCol="0">
            <a:spAutoFit/>
          </a:bodyPr>
          <a:lstStyle/>
          <a:p>
            <a:r>
              <a:rPr lang="en-US" sz="2400" dirty="0"/>
              <a:t>Victor </a:t>
            </a:r>
            <a:r>
              <a:rPr lang="en-US" sz="2400" dirty="0" err="1"/>
              <a:t>Frankl</a:t>
            </a:r>
            <a:r>
              <a:rPr lang="en-US" sz="2400" dirty="0"/>
              <a:t> went onto teach that even when we are helpless to change our circumstances, we have within us the power to live.  He pioneered essential and humanist psychiatric systems and wrote more than 32 books, including his hallmark, </a:t>
            </a:r>
            <a:r>
              <a:rPr lang="en-US" sz="2400" u="sng" dirty="0"/>
              <a:t>Man’s Search for Meaning.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Nelson-Mandela.jpg"/>
          <p:cNvPicPr>
            <a:picLocks noChangeAspect="1"/>
          </p:cNvPicPr>
          <p:nvPr/>
        </p:nvPicPr>
        <p:blipFill>
          <a:blip r:embed="rId2" cstate="print"/>
          <a:stretch>
            <a:fillRect/>
          </a:stretch>
        </p:blipFill>
        <p:spPr>
          <a:xfrm>
            <a:off x="-1" y="0"/>
            <a:ext cx="9211733" cy="5181600"/>
          </a:xfrm>
          <a:prstGeom prst="rect">
            <a:avLst/>
          </a:prstGeom>
        </p:spPr>
      </p:pic>
      <p:sp>
        <p:nvSpPr>
          <p:cNvPr id="3" name="TextBox 2"/>
          <p:cNvSpPr txBox="1"/>
          <p:nvPr/>
        </p:nvSpPr>
        <p:spPr>
          <a:xfrm>
            <a:off x="228600" y="5257800"/>
            <a:ext cx="8686800" cy="1631216"/>
          </a:xfrm>
          <a:prstGeom prst="rect">
            <a:avLst/>
          </a:prstGeom>
          <a:noFill/>
        </p:spPr>
        <p:txBody>
          <a:bodyPr wrap="square" rtlCol="0">
            <a:spAutoFit/>
          </a:bodyPr>
          <a:lstStyle/>
          <a:p>
            <a:r>
              <a:rPr lang="en-US" sz="2000" dirty="0"/>
              <a:t>A political prisoner for 27 years, Nelson Mandela became a leader among his fellow inmates, fighting for better treatment, better food and study privileges, earning his B.A. while imprisoned.  Elected president of South Africa, he received more than 250 awards, including the Nobel Peace Prize.  His funeral was a global event.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lbert-Einstein-quotes-Genius1-1068x561.jpg"/>
          <p:cNvPicPr>
            <a:picLocks noChangeAspect="1"/>
          </p:cNvPicPr>
          <p:nvPr/>
        </p:nvPicPr>
        <p:blipFill>
          <a:blip r:embed="rId2" cstate="print"/>
          <a:stretch>
            <a:fillRect/>
          </a:stretch>
        </p:blipFill>
        <p:spPr>
          <a:xfrm>
            <a:off x="152400" y="1066800"/>
            <a:ext cx="8848980" cy="4648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9372600" cy="708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lexander Graham Bell.jpg"/>
          <p:cNvPicPr>
            <a:picLocks noChangeAspect="1"/>
          </p:cNvPicPr>
          <p:nvPr/>
        </p:nvPicPr>
        <p:blipFill>
          <a:blip r:embed="rId2" cstate="print"/>
          <a:stretch>
            <a:fillRect/>
          </a:stretch>
        </p:blipFill>
        <p:spPr>
          <a:xfrm>
            <a:off x="19054" y="1143000"/>
            <a:ext cx="9048746" cy="434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800" dirty="0"/>
              <a:t>It’s ALL up to YOU!</a:t>
            </a:r>
          </a:p>
        </p:txBody>
      </p:sp>
      <p:sp>
        <p:nvSpPr>
          <p:cNvPr id="3" name="Title 2"/>
          <p:cNvSpPr>
            <a:spLocks noGrp="1"/>
          </p:cNvSpPr>
          <p:nvPr>
            <p:ph type="ctrTitle"/>
          </p:nvPr>
        </p:nvSpPr>
        <p:spPr/>
        <p:txBody>
          <a:bodyPr/>
          <a:lstStyle/>
          <a:p>
            <a:r>
              <a:rPr lang="en-US" dirty="0"/>
              <a:t>The Principle of </a:t>
            </a:r>
            <a:br>
              <a:rPr lang="en-US" dirty="0"/>
            </a:br>
            <a:r>
              <a:rPr lang="en-US" sz="6000" dirty="0"/>
              <a:t>Choice &amp; Accountability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eonardo-Da-Vinci-One-can-have-no-smaller-or-greater-mastery-than-mastery-of-oneself.jpg"/>
          <p:cNvPicPr>
            <a:picLocks noChangeAspect="1"/>
          </p:cNvPicPr>
          <p:nvPr/>
        </p:nvPicPr>
        <p:blipFill>
          <a:blip r:embed="rId2" cstate="print"/>
          <a:stretch>
            <a:fillRect/>
          </a:stretch>
        </p:blipFill>
        <p:spPr>
          <a:xfrm>
            <a:off x="152400" y="152400"/>
            <a:ext cx="4114799" cy="6537532"/>
          </a:xfrm>
          <a:prstGeom prst="rect">
            <a:avLst/>
          </a:prstGeom>
        </p:spPr>
      </p:pic>
      <p:sp>
        <p:nvSpPr>
          <p:cNvPr id="3" name="TextBox 2"/>
          <p:cNvSpPr txBox="1"/>
          <p:nvPr/>
        </p:nvSpPr>
        <p:spPr>
          <a:xfrm>
            <a:off x="4495800" y="990600"/>
            <a:ext cx="4495800" cy="4524315"/>
          </a:xfrm>
          <a:prstGeom prst="rect">
            <a:avLst/>
          </a:prstGeom>
          <a:noFill/>
        </p:spPr>
        <p:txBody>
          <a:bodyPr wrap="square" rtlCol="0">
            <a:spAutoFit/>
          </a:bodyPr>
          <a:lstStyle/>
          <a:p>
            <a:r>
              <a:rPr lang="en-US" sz="2400" dirty="0"/>
              <a:t>Albert Einstein, Alexander Graham Bell, Leonardo </a:t>
            </a:r>
            <a:r>
              <a:rPr lang="en-US" sz="2400" dirty="0" err="1"/>
              <a:t>da</a:t>
            </a:r>
            <a:r>
              <a:rPr lang="en-US" sz="2400" dirty="0"/>
              <a:t> Vinci, Thomas Edison, Walt Disney and Winston Churchill are all said to have displayed signs of learning disabilities like dyslexia. </a:t>
            </a:r>
          </a:p>
          <a:p>
            <a:endParaRPr lang="en-US" sz="2400" dirty="0"/>
          </a:p>
          <a:p>
            <a:r>
              <a:rPr lang="en-US" sz="2400" dirty="0"/>
              <a:t>They did poorly in school.  They were told they were stupid talentless, </a:t>
            </a:r>
            <a:r>
              <a:rPr lang="en-US" sz="2400" dirty="0" err="1"/>
              <a:t>unteachable</a:t>
            </a:r>
            <a:r>
              <a:rPr lang="en-US" sz="2400" dirty="0"/>
              <a:t> and that they would never amount to anything beyond ‘mediocre.’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3726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omas-Edison-quotes-Many-of-lifes-failures-are-people-who-did-not-realize-how-close-they-were-to-success-when-they-gave-up-1068x561.jpg"/>
          <p:cNvPicPr>
            <a:picLocks noChangeAspect="1"/>
          </p:cNvPicPr>
          <p:nvPr/>
        </p:nvPicPr>
        <p:blipFill>
          <a:blip r:embed="rId3" cstate="print"/>
          <a:stretch>
            <a:fillRect/>
          </a:stretch>
        </p:blipFill>
        <p:spPr>
          <a:xfrm>
            <a:off x="-1" y="0"/>
            <a:ext cx="9269331" cy="4495800"/>
          </a:xfrm>
          <a:prstGeom prst="rect">
            <a:avLst/>
          </a:prstGeom>
        </p:spPr>
      </p:pic>
      <p:sp>
        <p:nvSpPr>
          <p:cNvPr id="5" name="TextBox 4"/>
          <p:cNvSpPr txBox="1"/>
          <p:nvPr/>
        </p:nvSpPr>
        <p:spPr>
          <a:xfrm>
            <a:off x="228600" y="4549676"/>
            <a:ext cx="8915400" cy="2308324"/>
          </a:xfrm>
          <a:prstGeom prst="rect">
            <a:avLst/>
          </a:prstGeom>
          <a:noFill/>
        </p:spPr>
        <p:txBody>
          <a:bodyPr wrap="square" rtlCol="0">
            <a:spAutoFit/>
          </a:bodyPr>
          <a:lstStyle/>
          <a:p>
            <a:r>
              <a:rPr lang="en-US" sz="2400" dirty="0"/>
              <a:t>In addition to failing about 10,000 times before landing on a successful design for the light bulb, his factory burnt to the ground when he was 67, destroying countless lab records and millions of dollars of equipment.  When he surveyed his losses, he remarked, “There is great value in disaster.  All our mistakes are burned up.  Thank God we can start anew.”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alt-disney-quotes-happiness.jpg"/>
          <p:cNvPicPr>
            <a:picLocks noChangeAspect="1"/>
          </p:cNvPicPr>
          <p:nvPr/>
        </p:nvPicPr>
        <p:blipFill>
          <a:blip r:embed="rId2" cstate="print"/>
          <a:stretch>
            <a:fillRect/>
          </a:stretch>
        </p:blipFill>
        <p:spPr>
          <a:xfrm>
            <a:off x="1371600" y="457200"/>
            <a:ext cx="6553200" cy="6553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601200" cy="708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inston-Churchill-quotes-a-pessimist-sees-the-difficulty-in-every-opportunity-an-optimist-sees-the-opportunity-in-every-difficulty.jpg"/>
          <p:cNvPicPr>
            <a:picLocks noChangeAspect="1"/>
          </p:cNvPicPr>
          <p:nvPr/>
        </p:nvPicPr>
        <p:blipFill>
          <a:blip r:embed="rId2" cstate="print"/>
          <a:stretch>
            <a:fillRect/>
          </a:stretch>
        </p:blipFill>
        <p:spPr>
          <a:xfrm>
            <a:off x="120553" y="1600200"/>
            <a:ext cx="8871047" cy="3962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K-Rowling-Quotes-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5250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JJK.JPG"/>
          <p:cNvPicPr>
            <a:picLocks noChangeAspect="1"/>
          </p:cNvPicPr>
          <p:nvPr/>
        </p:nvPicPr>
        <p:blipFill>
          <a:blip r:embed="rId2" cstate="print"/>
          <a:stretch>
            <a:fillRect/>
          </a:stretch>
        </p:blipFill>
        <p:spPr>
          <a:xfrm>
            <a:off x="1066800" y="152400"/>
            <a:ext cx="7315200" cy="4528109"/>
          </a:xfrm>
          <a:prstGeom prst="rect">
            <a:avLst/>
          </a:prstGeom>
        </p:spPr>
      </p:pic>
      <p:sp>
        <p:nvSpPr>
          <p:cNvPr id="7" name="TextBox 6"/>
          <p:cNvSpPr txBox="1"/>
          <p:nvPr/>
        </p:nvSpPr>
        <p:spPr>
          <a:xfrm>
            <a:off x="228600" y="4876800"/>
            <a:ext cx="8915400" cy="1938992"/>
          </a:xfrm>
          <a:prstGeom prst="rect">
            <a:avLst/>
          </a:prstGeom>
          <a:noFill/>
        </p:spPr>
        <p:txBody>
          <a:bodyPr wrap="square" rtlCol="0">
            <a:spAutoFit/>
          </a:bodyPr>
          <a:lstStyle/>
          <a:p>
            <a:r>
              <a:rPr lang="en-US" sz="2400" dirty="0"/>
              <a:t>Jackie Joyner-</a:t>
            </a:r>
            <a:r>
              <a:rPr lang="en-US" sz="2400" dirty="0" err="1"/>
              <a:t>Kersee</a:t>
            </a:r>
            <a:r>
              <a:rPr lang="en-US" sz="2400" dirty="0"/>
              <a:t>  was diagnosed with asthma when she was 18.  She is now six-time Olympic medalist in track and field, is ranked among the all-time greatest athletes, and was named by Sports Illustrated for Women as the Greatest Female Athlete of the 20</a:t>
            </a:r>
            <a:r>
              <a:rPr lang="en-US" sz="2400" baseline="30000" dirty="0"/>
              <a:t>th</a:t>
            </a:r>
            <a:r>
              <a:rPr lang="en-US" sz="2400" dirty="0"/>
              <a:t> Century.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768208_10155650035015070_457305243578378425_n.jpg"/>
          <p:cNvPicPr>
            <a:picLocks noChangeAspect="1"/>
          </p:cNvPicPr>
          <p:nvPr/>
        </p:nvPicPr>
        <p:blipFill>
          <a:blip r:embed="rId2" cstate="print"/>
          <a:stretch>
            <a:fillRect/>
          </a:stretch>
        </p:blipFill>
        <p:spPr>
          <a:xfrm>
            <a:off x="152400" y="152400"/>
            <a:ext cx="8839199" cy="652717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ice.jpg"/>
          <p:cNvPicPr>
            <a:picLocks noChangeAspect="1"/>
          </p:cNvPicPr>
          <p:nvPr/>
        </p:nvPicPr>
        <p:blipFill>
          <a:blip r:embed="rId2" cstate="print"/>
          <a:stretch>
            <a:fillRect/>
          </a:stretch>
        </p:blipFill>
        <p:spPr>
          <a:xfrm>
            <a:off x="228600" y="152400"/>
            <a:ext cx="8757314" cy="6553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hoose.jpg"/>
          <p:cNvPicPr>
            <a:picLocks noGrp="1" noChangeAspect="1"/>
          </p:cNvPicPr>
          <p:nvPr>
            <p:ph type="pic" idx="1"/>
          </p:nvPr>
        </p:nvPicPr>
        <p:blipFill>
          <a:blip r:embed="rId2" cstate="print"/>
          <a:srcRect l="13909" r="13909"/>
          <a:stretch>
            <a:fillRect/>
          </a:stretch>
        </p:blipFill>
        <p:spPr>
          <a:xfrm>
            <a:off x="152400" y="152400"/>
            <a:ext cx="8839200" cy="6553199"/>
          </a:xfrm>
        </p:spPr>
      </p:pic>
      <p:sp>
        <p:nvSpPr>
          <p:cNvPr id="2" name="Title 1"/>
          <p:cNvSpPr>
            <a:spLocks noGrp="1"/>
          </p:cNvSpPr>
          <p:nvPr>
            <p:ph type="title"/>
          </p:nvPr>
        </p:nvSpPr>
        <p:spPr>
          <a:xfrm>
            <a:off x="4495800" y="3124200"/>
            <a:ext cx="3886200" cy="1905000"/>
          </a:xfrm>
        </p:spPr>
        <p:txBody>
          <a:bodyPr>
            <a:normAutofit/>
          </a:bodyPr>
          <a:lstStyle/>
          <a:p>
            <a:r>
              <a:rPr lang="en-US" sz="2800" dirty="0"/>
              <a:t>To believe that we are without choice is to believe that we are powerless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hoice+.jpg"/>
          <p:cNvPicPr>
            <a:picLocks noGrp="1" noChangeAspect="1"/>
          </p:cNvPicPr>
          <p:nvPr>
            <p:ph type="pic" idx="1"/>
          </p:nvPr>
        </p:nvPicPr>
        <p:blipFill>
          <a:blip r:embed="rId2" cstate="print"/>
          <a:srcRect l="19563" r="19563"/>
          <a:stretch>
            <a:fillRect/>
          </a:stretch>
        </p:blipFill>
        <p:spPr>
          <a:xfrm>
            <a:off x="152400" y="152400"/>
            <a:ext cx="8763000" cy="6477000"/>
          </a:xfrm>
        </p:spPr>
      </p:pic>
      <p:sp>
        <p:nvSpPr>
          <p:cNvPr id="3" name="Text Placeholder 2"/>
          <p:cNvSpPr>
            <a:spLocks noGrp="1"/>
          </p:cNvSpPr>
          <p:nvPr>
            <p:ph type="body" sz="half" idx="2"/>
          </p:nvPr>
        </p:nvSpPr>
        <p:spPr>
          <a:xfrm>
            <a:off x="152400" y="4343400"/>
            <a:ext cx="8153400" cy="2514600"/>
          </a:xfrm>
        </p:spPr>
        <p:txBody>
          <a:bodyPr>
            <a:normAutofit/>
          </a:bodyPr>
          <a:lstStyle/>
          <a:p>
            <a:pPr algn="ctr"/>
            <a:r>
              <a:rPr lang="en-US" sz="2800" dirty="0">
                <a:solidFill>
                  <a:srgbClr val="202519"/>
                </a:solidFill>
              </a:rPr>
              <a:t>Choosing response-ability for our own </a:t>
            </a:r>
            <a:br>
              <a:rPr lang="en-US" sz="2800" dirty="0">
                <a:solidFill>
                  <a:srgbClr val="202519"/>
                </a:solidFill>
              </a:rPr>
            </a:br>
            <a:r>
              <a:rPr lang="en-US" sz="2800" dirty="0">
                <a:solidFill>
                  <a:srgbClr val="202519"/>
                </a:solidFill>
              </a:rPr>
              <a:t>outcomes is to claim the ability to respond to circumstances in ways that empower us rather than choosing to remain a victim to those circumstances</a:t>
            </a:r>
          </a:p>
          <a:p>
            <a:pPr algn="ctr"/>
            <a:endParaRPr lang="en-US" dirty="0">
              <a:solidFill>
                <a:srgbClr val="20251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 spiral.jpg"/>
          <p:cNvPicPr>
            <a:picLocks noChangeAspect="1"/>
          </p:cNvPicPr>
          <p:nvPr/>
        </p:nvPicPr>
        <p:blipFill>
          <a:blip r:embed="rId2" cstate="print"/>
          <a:stretch>
            <a:fillRect/>
          </a:stretch>
        </p:blipFill>
        <p:spPr>
          <a:xfrm>
            <a:off x="-152400" y="-1"/>
            <a:ext cx="9301379" cy="6863913"/>
          </a:xfrm>
          <a:prstGeom prst="rect">
            <a:avLst/>
          </a:prstGeom>
        </p:spPr>
      </p:pic>
      <p:sp>
        <p:nvSpPr>
          <p:cNvPr id="3" name="Title 1"/>
          <p:cNvSpPr txBox="1">
            <a:spLocks/>
          </p:cNvSpPr>
          <p:nvPr/>
        </p:nvSpPr>
        <p:spPr>
          <a:xfrm>
            <a:off x="5334000" y="3581400"/>
            <a:ext cx="3352800" cy="2286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True </a:t>
            </a:r>
            <a:r>
              <a:rPr kumimoji="0" lang="en-US" sz="3200" b="0" i="0" u="none" strike="noStrike" kern="1200" cap="none" spc="-100" normalizeH="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a:t>
            </a:r>
            <a:r>
              <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responsibility is  to  act appropriately  for  YOU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in  consequence  of  your  choice</a:t>
            </a:r>
          </a:p>
        </p:txBody>
      </p:sp>
      <p:sp>
        <p:nvSpPr>
          <p:cNvPr id="4" name="Title 1"/>
          <p:cNvSpPr txBox="1">
            <a:spLocks/>
          </p:cNvSpPr>
          <p:nvPr/>
        </p:nvSpPr>
        <p:spPr>
          <a:xfrm>
            <a:off x="228600" y="609600"/>
            <a:ext cx="8686800" cy="3505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The  most  precious  gift  we  ever  have  or  ever  will  be  given  is  our  power  of  choice.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ild forgot.jpg"/>
          <p:cNvPicPr>
            <a:picLocks noGrp="1" noChangeAspect="1"/>
          </p:cNvPicPr>
          <p:nvPr>
            <p:ph sz="quarter" idx="1"/>
          </p:nvPr>
        </p:nvPicPr>
        <p:blipFill>
          <a:blip r:embed="rId2" cstate="print"/>
          <a:stretch>
            <a:fillRect/>
          </a:stretch>
        </p:blipFill>
        <p:spPr>
          <a:xfrm>
            <a:off x="0" y="0"/>
            <a:ext cx="10286264" cy="6858000"/>
          </a:xfrm>
        </p:spPr>
      </p:pic>
      <p:sp>
        <p:nvSpPr>
          <p:cNvPr id="3" name="Text Placeholder 2"/>
          <p:cNvSpPr>
            <a:spLocks noGrp="1"/>
          </p:cNvSpPr>
          <p:nvPr>
            <p:ph type="body" idx="2"/>
          </p:nvPr>
        </p:nvSpPr>
        <p:spPr>
          <a:xfrm>
            <a:off x="304800" y="228600"/>
            <a:ext cx="3048000" cy="5410200"/>
          </a:xfrm>
        </p:spPr>
        <p:txBody>
          <a:bodyPr>
            <a:noAutofit/>
          </a:bodyPr>
          <a:lstStyle/>
          <a:p>
            <a:r>
              <a:rPr lang="en-US" sz="2400" dirty="0">
                <a:solidFill>
                  <a:srgbClr val="002060"/>
                </a:solidFill>
              </a:rPr>
              <a:t>Children can only learn more ably as they experience the consequences of their choices, and have opportunity to choose again.</a:t>
            </a:r>
          </a:p>
          <a:p>
            <a:endParaRPr lang="en-US" sz="2400" dirty="0">
              <a:solidFill>
                <a:schemeClr val="accent5">
                  <a:lumMod val="50000"/>
                </a:schemeClr>
              </a:solidFill>
            </a:endParaRPr>
          </a:p>
        </p:txBody>
      </p:sp>
      <p:sp>
        <p:nvSpPr>
          <p:cNvPr id="9" name="Rectangle 8"/>
          <p:cNvSpPr/>
          <p:nvPr/>
        </p:nvSpPr>
        <p:spPr>
          <a:xfrm flipH="1">
            <a:off x="6705600" y="1828800"/>
            <a:ext cx="2438400" cy="1938992"/>
          </a:xfrm>
          <a:prstGeom prst="rect">
            <a:avLst/>
          </a:prstGeom>
        </p:spPr>
        <p:txBody>
          <a:bodyPr wrap="square">
            <a:spAutoFit/>
          </a:bodyPr>
          <a:lstStyle/>
          <a:p>
            <a:r>
              <a:rPr lang="en-US" sz="2400" dirty="0">
                <a:solidFill>
                  <a:schemeClr val="accent5">
                    <a:lumMod val="50000"/>
                  </a:schemeClr>
                </a:solidFill>
              </a:rPr>
              <a:t>We are ALL children, all learning with </a:t>
            </a:r>
          </a:p>
          <a:p>
            <a:r>
              <a:rPr lang="en-US" sz="2400" dirty="0">
                <a:solidFill>
                  <a:schemeClr val="accent5">
                    <a:lumMod val="50000"/>
                  </a:schemeClr>
                </a:solidFill>
              </a:rPr>
              <a:t>each choice </a:t>
            </a:r>
          </a:p>
          <a:p>
            <a:r>
              <a:rPr lang="en-US" sz="2400" dirty="0">
                <a:solidFill>
                  <a:schemeClr val="accent5">
                    <a:lumMod val="50000"/>
                  </a:schemeClr>
                </a:solidFill>
              </a:rPr>
              <a:t>and its result.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ng others.jpg"/>
          <p:cNvPicPr>
            <a:picLocks noChangeAspect="1"/>
          </p:cNvPicPr>
          <p:nvPr/>
        </p:nvPicPr>
        <p:blipFill>
          <a:blip r:embed="rId2" cstate="print"/>
          <a:stretch>
            <a:fillRect/>
          </a:stretch>
        </p:blipFill>
        <p:spPr>
          <a:xfrm>
            <a:off x="-152400" y="0"/>
            <a:ext cx="9296400" cy="6858000"/>
          </a:xfrm>
          <a:prstGeom prst="rect">
            <a:avLst/>
          </a:prstGeom>
        </p:spPr>
      </p:pic>
      <p:sp>
        <p:nvSpPr>
          <p:cNvPr id="5" name="Rectangle 4"/>
          <p:cNvSpPr/>
          <p:nvPr/>
        </p:nvSpPr>
        <p:spPr>
          <a:xfrm>
            <a:off x="381000" y="3352800"/>
            <a:ext cx="4572000" cy="2308324"/>
          </a:xfrm>
          <a:prstGeom prst="rect">
            <a:avLst/>
          </a:prstGeom>
        </p:spPr>
        <p:txBody>
          <a:bodyPr wrap="square">
            <a:spAutoFit/>
          </a:bodyPr>
          <a:lstStyle/>
          <a:p>
            <a:r>
              <a:rPr lang="en-US" sz="2400" dirty="0">
                <a:solidFill>
                  <a:srgbClr val="002060"/>
                </a:solidFill>
              </a:rPr>
              <a:t>When we attempt to save others from the natural consequences of their actions, we seek to replace the Universe and its infinite wisdom with our own limited understanding</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2209800" cy="2308324"/>
          </a:xfrm>
          <a:prstGeom prst="rect">
            <a:avLst/>
          </a:prstGeom>
          <a:noFill/>
        </p:spPr>
        <p:txBody>
          <a:bodyPr wrap="square" rtlCol="0">
            <a:spAutoFit/>
          </a:bodyPr>
          <a:lstStyle/>
          <a:p>
            <a:r>
              <a:rPr lang="en-US" sz="3600" dirty="0"/>
              <a:t>We are electro-magnetic beings</a:t>
            </a:r>
          </a:p>
        </p:txBody>
      </p:sp>
      <p:pic>
        <p:nvPicPr>
          <p:cNvPr id="5" name="Picture 4" descr="Universe Speaks Frequency.jpg"/>
          <p:cNvPicPr>
            <a:picLocks noChangeAspect="1"/>
          </p:cNvPicPr>
          <p:nvPr/>
        </p:nvPicPr>
        <p:blipFill>
          <a:blip r:embed="rId2" cstate="print"/>
          <a:stretch>
            <a:fillRect/>
          </a:stretch>
        </p:blipFill>
        <p:spPr>
          <a:xfrm>
            <a:off x="-53147" y="0"/>
            <a:ext cx="9249609"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20253</TotalTime>
  <Words>796</Words>
  <Application>Microsoft Office PowerPoint</Application>
  <PresentationFormat>On-screen Show (4:3)</PresentationFormat>
  <Paragraphs>75</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 BERKLEY</vt:lpstr>
      <vt:lpstr>Arial</vt:lpstr>
      <vt:lpstr>Calibri</vt:lpstr>
      <vt:lpstr>Constantia</vt:lpstr>
      <vt:lpstr>Wingdings 2</vt:lpstr>
      <vt:lpstr>Paper</vt:lpstr>
      <vt:lpstr>Skills  for  Life</vt:lpstr>
      <vt:lpstr>PowerPoint Presentation</vt:lpstr>
      <vt:lpstr>The Principle of  Choice &amp; Accountability</vt:lpstr>
      <vt:lpstr>To believe that we are without choice is to believe that we are powerless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Life</dc:title>
  <dc:creator>FairJulia1952</dc:creator>
  <cp:lastModifiedBy>Julia Fairchild</cp:lastModifiedBy>
  <cp:revision>134</cp:revision>
  <dcterms:created xsi:type="dcterms:W3CDTF">2016-12-30T19:26:58Z</dcterms:created>
  <dcterms:modified xsi:type="dcterms:W3CDTF">2019-08-31T05:30:39Z</dcterms:modified>
</cp:coreProperties>
</file>