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2"/>
  </p:notesMasterIdLst>
  <p:sldIdLst>
    <p:sldId id="256" r:id="rId2"/>
    <p:sldId id="278" r:id="rId3"/>
    <p:sldId id="275" r:id="rId4"/>
    <p:sldId id="257" r:id="rId5"/>
    <p:sldId id="266" r:id="rId6"/>
    <p:sldId id="259" r:id="rId7"/>
    <p:sldId id="267" r:id="rId8"/>
    <p:sldId id="260" r:id="rId9"/>
    <p:sldId id="261" r:id="rId10"/>
    <p:sldId id="265" r:id="rId11"/>
    <p:sldId id="270" r:id="rId12"/>
    <p:sldId id="272" r:id="rId13"/>
    <p:sldId id="312" r:id="rId14"/>
    <p:sldId id="276" r:id="rId15"/>
    <p:sldId id="277" r:id="rId16"/>
    <p:sldId id="283" r:id="rId17"/>
    <p:sldId id="284" r:id="rId18"/>
    <p:sldId id="285" r:id="rId19"/>
    <p:sldId id="281" r:id="rId20"/>
    <p:sldId id="288" r:id="rId21"/>
    <p:sldId id="290" r:id="rId22"/>
    <p:sldId id="294" r:id="rId23"/>
    <p:sldId id="313" r:id="rId24"/>
    <p:sldId id="291" r:id="rId25"/>
    <p:sldId id="292" r:id="rId26"/>
    <p:sldId id="293" r:id="rId27"/>
    <p:sldId id="300" r:id="rId28"/>
    <p:sldId id="307" r:id="rId29"/>
    <p:sldId id="303" r:id="rId30"/>
    <p:sldId id="295" r:id="rId31"/>
    <p:sldId id="302" r:id="rId32"/>
    <p:sldId id="298" r:id="rId33"/>
    <p:sldId id="314" r:id="rId34"/>
    <p:sldId id="311" r:id="rId35"/>
    <p:sldId id="297" r:id="rId36"/>
    <p:sldId id="316" r:id="rId37"/>
    <p:sldId id="315" r:id="rId38"/>
    <p:sldId id="317" r:id="rId39"/>
    <p:sldId id="318" r:id="rId40"/>
    <p:sldId id="319"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1E14"/>
    <a:srgbClr val="653725"/>
    <a:srgbClr val="925036"/>
    <a:srgbClr val="40291C"/>
    <a:srgbClr val="22824D"/>
    <a:srgbClr val="09251A"/>
    <a:srgbClr val="40625E"/>
    <a:srgbClr val="54827D"/>
    <a:srgbClr val="838F85"/>
    <a:srgbClr val="D6D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FB5793-6DB4-4A14-B55E-79A54E090009}" v="1" dt="2019-08-29T06:42:36.8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41" autoAdjust="0"/>
  </p:normalViewPr>
  <p:slideViewPr>
    <p:cSldViewPr>
      <p:cViewPr varScale="1">
        <p:scale>
          <a:sx n="74" d="100"/>
          <a:sy n="74" d="100"/>
        </p:scale>
        <p:origin x="1133" y="67"/>
      </p:cViewPr>
      <p:guideLst>
        <p:guide orient="horz" pos="2160"/>
        <p:guide pos="2880"/>
      </p:guideLst>
    </p:cSldViewPr>
  </p:slideViewPr>
  <p:outlineViewPr>
    <p:cViewPr>
      <p:scale>
        <a:sx n="33" d="100"/>
        <a:sy n="33" d="100"/>
      </p:scale>
      <p:origin x="0" y="677"/>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9B1444-DE83-4096-B90A-272B971D30CB}" type="datetimeFigureOut">
              <a:rPr lang="en-US" smtClean="0"/>
              <a:pPr/>
              <a:t>8/30/2019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D59E2C-200A-42B6-ACD0-266E9443CBF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blog.pachamama.org/healing-sounds-of-the-universe"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uturesymphony.org/the-music-of-the-spheres-or-the-metaphysics-of-music/"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indvibrations.com/solfeggio-frequencies-use-guide/"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candacepert.com/" TargetMode="External"/><Relationship Id="rId4" Type="http://schemas.openxmlformats.org/officeDocument/2006/relationships/hyperlink" Target="https://www.mindvibrations.com/solfeggio-frequencie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Mandelbrot_set"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www.youtube.com/watch?v=7IJ4nNzbkcY&amp;list=PLU4A8LsnefqUkUFPh5RtRDz9dI5L9Br_4&amp;index=27" TargetMode="External"/><Relationship Id="rId3" Type="http://schemas.openxmlformats.org/officeDocument/2006/relationships/hyperlink" Target="http://download.audible.com/product_related_docs/SP_TRUE_000406.pdf" TargetMode="External"/><Relationship Id="rId7" Type="http://schemas.openxmlformats.org/officeDocument/2006/relationships/hyperlink" Target="https://www.youtube.com/watch?v=kYivP3gedCo&amp;list=PLAc-BddUn3iqTCNTO6FRIRDZ7smw1UNtj&amp;index=3"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youtube.com/watch?v=8BSKPele2Vo&amp;list=PLAc-BddUn3iqTCNTO6FRIRDZ7smw1UNtj&amp;index=7" TargetMode="External"/><Relationship Id="rId5" Type="http://schemas.openxmlformats.org/officeDocument/2006/relationships/hyperlink" Target="https://www.youtube.com/watch?v=K8_ye06fIns" TargetMode="External"/><Relationship Id="rId4" Type="http://schemas.openxmlformats.org/officeDocument/2006/relationships/hyperlink" Target="https://www.youtube.com/watch?v=AmsPdQlEy2c&amp;t=322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aradigmshyft.com/2019/04/22/10-signs-you-are-raising-your-vibration-and-ascending-your-consciousnes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ellfy.com/magneticmind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hlinkClick r:id="rId3"/>
              </a:rPr>
              <a:t> link to video on this slide</a:t>
            </a:r>
          </a:p>
          <a:p>
            <a:r>
              <a:rPr lang="en-US" dirty="0">
                <a:hlinkClick r:id="rId3"/>
              </a:rPr>
              <a:t>https://www.youtube.com/watch?v=Q3oItpVa9fs</a:t>
            </a:r>
          </a:p>
          <a:p>
            <a:r>
              <a:rPr lang="en-US" dirty="0">
                <a:hlinkClick r:id="rId3"/>
              </a:rPr>
              <a:t>https://blog.pachamama.org/healing-sounds-of-the-universe</a:t>
            </a:r>
            <a:endParaRPr lang="en-US" dirty="0"/>
          </a:p>
          <a:p>
            <a:r>
              <a:rPr lang="en-US" dirty="0">
                <a:hlinkClick r:id="rId4"/>
              </a:rPr>
              <a:t>https://www.futuresymphony.org/the-music-of-the-spheres-or-the-metaphysics-of-music/</a:t>
            </a:r>
            <a:endParaRPr lang="en-US" dirty="0"/>
          </a:p>
          <a:p>
            <a:endParaRPr lang="en-US" dirty="0"/>
          </a:p>
        </p:txBody>
      </p:sp>
      <p:sp>
        <p:nvSpPr>
          <p:cNvPr id="4" name="Slide Number Placeholder 3"/>
          <p:cNvSpPr>
            <a:spLocks noGrp="1"/>
          </p:cNvSpPr>
          <p:nvPr>
            <p:ph type="sldNum" sz="quarter" idx="10"/>
          </p:nvPr>
        </p:nvSpPr>
        <p:spPr/>
        <p:txBody>
          <a:bodyPr/>
          <a:lstStyle/>
          <a:p>
            <a:fld id="{B4D59E2C-200A-42B6-ACD0-266E9443CBFC}"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D59E2C-200A-42B6-ACD0-266E9443CBFC}" type="slidenum">
              <a:rPr lang="en-US" smtClean="0"/>
              <a:pPr/>
              <a:t>26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D59E2C-200A-42B6-ACD0-266E9443CBFC}" type="slidenum">
              <a:rPr lang="en-US" smtClean="0"/>
              <a:pPr/>
              <a:t>27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hlinkClick r:id="rId3"/>
              </a:rPr>
              <a:t>https://www.mindvibrations.com/solfeggio-frequencies-use-guide/</a:t>
            </a:r>
            <a:endParaRPr lang="en-US" dirty="0"/>
          </a:p>
          <a:p>
            <a:r>
              <a:rPr lang="en-US" dirty="0">
                <a:hlinkClick r:id="rId4"/>
              </a:rPr>
              <a:t>https://www.mindvibrations.com/solfeggio-frequencies/</a:t>
            </a:r>
            <a:endParaRPr lang="en-US" dirty="0"/>
          </a:p>
          <a:p>
            <a:r>
              <a:rPr lang="en-US" sz="1200" b="0" i="0" kern="1200" dirty="0">
                <a:solidFill>
                  <a:schemeClr val="tx1"/>
                </a:solidFill>
                <a:latin typeface="+mn-lt"/>
                <a:ea typeface="+mn-ea"/>
                <a:cs typeface="+mn-cs"/>
              </a:rPr>
              <a:t>The late </a:t>
            </a:r>
            <a:r>
              <a:rPr lang="en-US" sz="1200" b="0" i="0" u="none" strike="noStrike" kern="1200" dirty="0">
                <a:solidFill>
                  <a:schemeClr val="tx1"/>
                </a:solidFill>
                <a:latin typeface="+mn-lt"/>
                <a:ea typeface="+mn-ea"/>
                <a:cs typeface="+mn-cs"/>
                <a:hlinkClick r:id="rId5"/>
              </a:rPr>
              <a:t>Dr. Candice Pert,</a:t>
            </a:r>
            <a:r>
              <a:rPr lang="en-US" sz="1200" b="0" i="0" kern="1200" dirty="0">
                <a:solidFill>
                  <a:schemeClr val="tx1"/>
                </a:solidFill>
                <a:latin typeface="+mn-lt"/>
                <a:ea typeface="+mn-ea"/>
                <a:cs typeface="+mn-cs"/>
              </a:rPr>
              <a:t> an American neuroscientist and pharmacologist who discovered the opiate receptor, and the cellular binding site for endorphins in the brain, said that the energies and vibrations of these frequencies affect us on a cellular level, opening our chromosomes and exposing the DNA.</a:t>
            </a:r>
          </a:p>
          <a:p>
            <a:br>
              <a:rPr lang="en-US" dirty="0"/>
            </a:br>
            <a:endParaRPr lang="en-US" dirty="0"/>
          </a:p>
        </p:txBody>
      </p:sp>
      <p:sp>
        <p:nvSpPr>
          <p:cNvPr id="4" name="Slide Number Placeholder 3"/>
          <p:cNvSpPr>
            <a:spLocks noGrp="1"/>
          </p:cNvSpPr>
          <p:nvPr>
            <p:ph type="sldNum" sz="quarter" idx="10"/>
          </p:nvPr>
        </p:nvSpPr>
        <p:spPr/>
        <p:txBody>
          <a:bodyPr/>
          <a:lstStyle/>
          <a:p>
            <a:fld id="{B4D59E2C-200A-42B6-ACD0-266E9443CBFC}" type="slidenum">
              <a:rPr lang="en-US" smtClean="0"/>
              <a:pPr/>
              <a:t>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https://en.wikipedia.org/wiki/Mandelbrot_set</a:t>
            </a:r>
            <a:endParaRPr lang="en-US" dirty="0"/>
          </a:p>
          <a:p>
            <a:endParaRPr lang="en-US" dirty="0"/>
          </a:p>
          <a:p>
            <a:r>
              <a:rPr lang="en-US" dirty="0"/>
              <a:t>The Mandelbrot Set is a mathematic</a:t>
            </a:r>
            <a:r>
              <a:rPr lang="en-US" baseline="0" dirty="0"/>
              <a:t> computation which is said to be the boundary between chaos and order.  It’s WAY more complicated than that, as you can see on this </a:t>
            </a:r>
            <a:r>
              <a:rPr lang="en-US" baseline="0" dirty="0" err="1"/>
              <a:t>Wikepedia</a:t>
            </a:r>
            <a:r>
              <a:rPr lang="en-US" baseline="0" dirty="0"/>
              <a:t> reference page</a:t>
            </a:r>
          </a:p>
          <a:p>
            <a:endParaRPr lang="en-US" baseline="0" dirty="0"/>
          </a:p>
          <a:p>
            <a:r>
              <a:rPr lang="en-US" baseline="0" dirty="0"/>
              <a:t>AND, it beautifully </a:t>
            </a:r>
            <a:r>
              <a:rPr lang="en-US" baseline="0" dirty="0" err="1"/>
              <a:t>illustrtes</a:t>
            </a:r>
            <a:r>
              <a:rPr lang="en-US" baseline="0" dirty="0"/>
              <a:t> that mathematics is about divine order, as is music – they all follow universal laws</a:t>
            </a:r>
            <a:endParaRPr lang="en-US" dirty="0"/>
          </a:p>
        </p:txBody>
      </p:sp>
      <p:sp>
        <p:nvSpPr>
          <p:cNvPr id="4" name="Slide Number Placeholder 3"/>
          <p:cNvSpPr>
            <a:spLocks noGrp="1"/>
          </p:cNvSpPr>
          <p:nvPr>
            <p:ph type="sldNum" sz="quarter" idx="5"/>
          </p:nvPr>
        </p:nvSpPr>
        <p:spPr/>
        <p:txBody>
          <a:bodyPr/>
          <a:lstStyle/>
          <a:p>
            <a:fld id="{B4D59E2C-200A-42B6-ACD0-266E9443CBFC}" type="slidenum">
              <a:rPr lang="en-US" smtClean="0"/>
              <a:pPr/>
              <a:t>30</a:t>
            </a:fld>
            <a:endParaRPr lang="en-US"/>
          </a:p>
        </p:txBody>
      </p:sp>
    </p:spTree>
    <p:extLst>
      <p:ext uri="{BB962C8B-B14F-4D97-AF65-F5344CB8AC3E}">
        <p14:creationId xmlns:p14="http://schemas.microsoft.com/office/powerpoint/2010/main" val="2277345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latin typeface="+mn-lt"/>
                <a:ea typeface="+mn-ea"/>
                <a:cs typeface="+mn-cs"/>
              </a:rPr>
              <a:t>NOTES FROM THE CD SERIES: </a:t>
            </a:r>
            <a:r>
              <a:rPr lang="en-US" sz="1200" kern="1200" baseline="0" dirty="0">
                <a:solidFill>
                  <a:schemeClr val="tx1"/>
                </a:solidFill>
                <a:latin typeface="+mn-lt"/>
                <a:ea typeface="+mn-ea"/>
                <a:cs typeface="+mn-cs"/>
              </a:rPr>
              <a:t>Mantra : Sacred Words of Power By Thomas Ashley-</a:t>
            </a:r>
            <a:r>
              <a:rPr lang="en-US" sz="1200" kern="1200" baseline="0" dirty="0" err="1">
                <a:solidFill>
                  <a:schemeClr val="tx1"/>
                </a:solidFill>
                <a:latin typeface="+mn-lt"/>
                <a:ea typeface="+mn-ea"/>
                <a:cs typeface="+mn-cs"/>
              </a:rPr>
              <a:t>Farrand</a:t>
            </a: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This link is to a PDF of information accompanying the CD series:  </a:t>
            </a:r>
            <a:r>
              <a:rPr lang="en-US" dirty="0">
                <a:hlinkClick r:id="rId3"/>
              </a:rPr>
              <a:t>http://download.audible.com/product_related_docs/SP_TRUE_000406.pdf</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Powerful and beautiful</a:t>
            </a:r>
            <a:r>
              <a:rPr lang="en-US" baseline="0" dirty="0"/>
              <a:t> mantras are available.  Here are a few of my favorites.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https://www.youtube.com/watch?v=AmsPdQlEy2c&amp;t=322s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5"/>
              </a:rPr>
              <a:t>https://www.youtube.com/watch?v=K8_ye06fIns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6"/>
              </a:rPr>
              <a:t>https://www.youtube.com/watch?v=8BSKPele2Vo&amp;list=PLAc-BddUn3iqTCNTO6FRIRDZ7smw1UNtj&amp;index=7</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7"/>
              </a:rPr>
              <a:t>https://www.youtube.com/watch?v=kYivP3gedCo&amp;list=PLAc-BddUn3iqTCNTO6FRIRDZ7smw1UNtj&amp;index=3</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8"/>
              </a:rPr>
              <a:t>https://www.youtube.com/watch?v=7IJ4nNzbkcY&amp;list=PLU4A8LsnefqUkUFPh5RtRDz9dI5L9Br_4&amp;index=27</a:t>
            </a:r>
            <a:endParaRPr lang="en-US" dirty="0"/>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In order to derive maximum benefit from your mantra practice, you will</a:t>
            </a:r>
          </a:p>
          <a:p>
            <a:r>
              <a:rPr lang="en-US" sz="1200" kern="1200" baseline="0" dirty="0">
                <a:solidFill>
                  <a:schemeClr val="tx1"/>
                </a:solidFill>
                <a:latin typeface="+mn-lt"/>
                <a:ea typeface="+mn-ea"/>
                <a:cs typeface="+mn-cs"/>
              </a:rPr>
              <a:t>find it helpful to understand some basic concepts underlying the mantra</a:t>
            </a:r>
          </a:p>
          <a:p>
            <a:r>
              <a:rPr lang="en-US" sz="1200" kern="1200" baseline="0" dirty="0">
                <a:solidFill>
                  <a:schemeClr val="tx1"/>
                </a:solidFill>
                <a:latin typeface="+mn-lt"/>
                <a:ea typeface="+mn-ea"/>
                <a:cs typeface="+mn-cs"/>
              </a:rPr>
              <a:t>principle.</a:t>
            </a:r>
          </a:p>
          <a:p>
            <a:r>
              <a:rPr lang="en-US" sz="1200" b="1" kern="1200" baseline="0" dirty="0">
                <a:solidFill>
                  <a:schemeClr val="tx1"/>
                </a:solidFill>
                <a:latin typeface="+mn-lt"/>
                <a:ea typeface="+mn-ea"/>
                <a:cs typeface="+mn-cs"/>
              </a:rPr>
              <a:t>1. Mantras are energy-based sounds.</a:t>
            </a:r>
          </a:p>
          <a:p>
            <a:r>
              <a:rPr lang="en-US" sz="1200" kern="1200" baseline="0" dirty="0">
                <a:solidFill>
                  <a:schemeClr val="tx1"/>
                </a:solidFill>
                <a:latin typeface="+mn-lt"/>
                <a:ea typeface="+mn-ea"/>
                <a:cs typeface="+mn-cs"/>
              </a:rPr>
              <a:t>Mantra derives its power from the energy effect its sounds produce.</a:t>
            </a:r>
          </a:p>
          <a:p>
            <a:r>
              <a:rPr lang="en-US" sz="1200" kern="1200" baseline="0" dirty="0">
                <a:solidFill>
                  <a:schemeClr val="tx1"/>
                </a:solidFill>
                <a:latin typeface="+mn-lt"/>
                <a:ea typeface="+mn-ea"/>
                <a:cs typeface="+mn-cs"/>
              </a:rPr>
              <a:t>Pronouncing a mantra creates a particular physical vibration, in the form of</a:t>
            </a:r>
          </a:p>
          <a:p>
            <a:r>
              <a:rPr lang="en-US" sz="1200" kern="1200" baseline="0" dirty="0">
                <a:solidFill>
                  <a:schemeClr val="tx1"/>
                </a:solidFill>
                <a:latin typeface="+mn-lt"/>
                <a:ea typeface="+mn-ea"/>
                <a:cs typeface="+mn-cs"/>
              </a:rPr>
              <a:t>sound, that creates various effects in both the physical and subtle bodies.</a:t>
            </a: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2. Mantras are chakra-based sounds.</a:t>
            </a:r>
          </a:p>
          <a:p>
            <a:r>
              <a:rPr lang="en-US" sz="1200" kern="1200" baseline="0" dirty="0">
                <a:solidFill>
                  <a:schemeClr val="tx1"/>
                </a:solidFill>
                <a:latin typeface="+mn-lt"/>
                <a:ea typeface="+mn-ea"/>
                <a:cs typeface="+mn-cs"/>
              </a:rPr>
              <a:t>The fifty letters in the Sanskrit alphabet correspond to the fifty petals</a:t>
            </a:r>
          </a:p>
          <a:p>
            <a:r>
              <a:rPr lang="en-US" sz="1200" kern="1200" baseline="0" dirty="0">
                <a:solidFill>
                  <a:schemeClr val="tx1"/>
                </a:solidFill>
                <a:latin typeface="+mn-lt"/>
                <a:ea typeface="+mn-ea"/>
                <a:cs typeface="+mn-cs"/>
              </a:rPr>
              <a:t>traditionally depicted on each of chakras one through six (from the base</a:t>
            </a:r>
          </a:p>
          <a:p>
            <a:r>
              <a:rPr lang="en-US" sz="1200" kern="1200" baseline="0" dirty="0">
                <a:solidFill>
                  <a:schemeClr val="tx1"/>
                </a:solidFill>
                <a:latin typeface="+mn-lt"/>
                <a:ea typeface="+mn-ea"/>
                <a:cs typeface="+mn-cs"/>
              </a:rPr>
              <a:t>of the spine to the brow). When a Sanskrit mantra is uttered, the petals</a:t>
            </a:r>
          </a:p>
          <a:p>
            <a:r>
              <a:rPr lang="en-US" sz="1200" kern="1200" baseline="0" dirty="0">
                <a:solidFill>
                  <a:schemeClr val="tx1"/>
                </a:solidFill>
                <a:latin typeface="+mn-lt"/>
                <a:ea typeface="+mn-ea"/>
                <a:cs typeface="+mn-cs"/>
              </a:rPr>
              <a:t>corresponding to the letters in the words of the mantra vibrate in spiritual</a:t>
            </a:r>
          </a:p>
          <a:p>
            <a:r>
              <a:rPr lang="en-US" sz="1200" kern="1200" baseline="0" dirty="0">
                <a:solidFill>
                  <a:schemeClr val="tx1"/>
                </a:solidFill>
                <a:latin typeface="+mn-lt"/>
                <a:ea typeface="+mn-ea"/>
                <a:cs typeface="+mn-cs"/>
              </a:rPr>
              <a:t>resonance, energizing the petal, which then becomes tuned to a higher energy</a:t>
            </a:r>
          </a:p>
          <a:p>
            <a:r>
              <a:rPr lang="en-US" sz="1200" kern="1200" baseline="0" dirty="0">
                <a:solidFill>
                  <a:schemeClr val="tx1"/>
                </a:solidFill>
                <a:latin typeface="+mn-lt"/>
                <a:ea typeface="+mn-ea"/>
                <a:cs typeface="+mn-cs"/>
              </a:rPr>
              <a:t>state. Ambient spiritual energy is attracted to the person pronouncing the</a:t>
            </a:r>
          </a:p>
          <a:p>
            <a:r>
              <a:rPr lang="en-US" sz="1200" kern="1200" baseline="0" dirty="0">
                <a:solidFill>
                  <a:schemeClr val="tx1"/>
                </a:solidFill>
                <a:latin typeface="+mn-lt"/>
                <a:ea typeface="+mn-ea"/>
                <a:cs typeface="+mn-cs"/>
              </a:rPr>
              <a:t>mantra, producing a net gain in usable spiritual energy.</a:t>
            </a:r>
          </a:p>
          <a:p>
            <a:endParaRPr lang="en-US" sz="1200"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3. Mantra focused with intent increases its effect.</a:t>
            </a:r>
          </a:p>
          <a:p>
            <a:r>
              <a:rPr lang="en-US" sz="1200" kern="1200" baseline="0" dirty="0">
                <a:solidFill>
                  <a:schemeClr val="tx1"/>
                </a:solidFill>
                <a:latin typeface="+mn-lt"/>
                <a:ea typeface="+mn-ea"/>
                <a:cs typeface="+mn-cs"/>
              </a:rPr>
              <a:t>Intention – or the reason we are saying the mantra – is superimposed on</a:t>
            </a:r>
          </a:p>
          <a:p>
            <a:r>
              <a:rPr lang="en-US" sz="1200" kern="1200" baseline="0" dirty="0">
                <a:solidFill>
                  <a:schemeClr val="tx1"/>
                </a:solidFill>
                <a:latin typeface="+mn-lt"/>
                <a:ea typeface="+mn-ea"/>
                <a:cs typeface="+mn-cs"/>
              </a:rPr>
              <a:t>the physical vibration, increasing and strengthening the effect of mantra</a:t>
            </a:r>
          </a:p>
          <a:p>
            <a:r>
              <a:rPr lang="en-US" sz="1200" kern="1200" baseline="0" dirty="0">
                <a:solidFill>
                  <a:schemeClr val="tx1"/>
                </a:solidFill>
                <a:latin typeface="+mn-lt"/>
                <a:ea typeface="+mn-ea"/>
                <a:cs typeface="+mn-cs"/>
              </a:rPr>
              <a:t>practice.</a:t>
            </a:r>
          </a:p>
          <a:p>
            <a:endParaRPr lang="en-US" sz="1200"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4. Mantras have only an approximate language-based translation.</a:t>
            </a:r>
          </a:p>
          <a:p>
            <a:r>
              <a:rPr lang="en-US" sz="1200" kern="1200" baseline="0" dirty="0">
                <a:solidFill>
                  <a:schemeClr val="tx1"/>
                </a:solidFill>
                <a:latin typeface="+mn-lt"/>
                <a:ea typeface="+mn-ea"/>
                <a:cs typeface="+mn-cs"/>
              </a:rPr>
              <a:t>The true nature of a mantra is the experience that it ultimately creates in the</a:t>
            </a:r>
          </a:p>
          <a:p>
            <a:r>
              <a:rPr lang="en-US" sz="1200" kern="1200" baseline="0" dirty="0">
                <a:solidFill>
                  <a:schemeClr val="tx1"/>
                </a:solidFill>
                <a:latin typeface="+mn-lt"/>
                <a:ea typeface="+mn-ea"/>
                <a:cs typeface="+mn-cs"/>
              </a:rPr>
              <a:t>individual who chants it. All who chant the mantra will arrive at a similar</a:t>
            </a:r>
          </a:p>
          <a:p>
            <a:r>
              <a:rPr lang="en-US" sz="1200" kern="1200" baseline="0" dirty="0">
                <a:solidFill>
                  <a:schemeClr val="tx1"/>
                </a:solidFill>
                <a:latin typeface="+mn-lt"/>
                <a:ea typeface="+mn-ea"/>
                <a:cs typeface="+mn-cs"/>
              </a:rPr>
              <a:t>experiential definition.</a:t>
            </a:r>
          </a:p>
          <a:p>
            <a:endParaRPr lang="en-US" sz="1200"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5. Mantra energizes </a:t>
            </a:r>
            <a:r>
              <a:rPr lang="en-US" sz="1200" b="1" kern="1200" baseline="0" dirty="0" err="1">
                <a:solidFill>
                  <a:schemeClr val="tx1"/>
                </a:solidFill>
                <a:latin typeface="+mn-lt"/>
                <a:ea typeface="+mn-ea"/>
                <a:cs typeface="+mn-cs"/>
              </a:rPr>
              <a:t>prana</a:t>
            </a:r>
            <a:r>
              <a:rPr lang="en-US" sz="1200" b="1" kern="1200" baseline="0" dirty="0">
                <a:solidFill>
                  <a:schemeClr val="tx1"/>
                </a:solidFill>
                <a:latin typeface="+mn-lt"/>
                <a:ea typeface="+mn-ea"/>
                <a:cs typeface="+mn-cs"/>
              </a:rPr>
              <a:t>.</a:t>
            </a:r>
          </a:p>
          <a:p>
            <a:r>
              <a:rPr lang="en-US" sz="1200" kern="1200" baseline="0" dirty="0">
                <a:solidFill>
                  <a:schemeClr val="tx1"/>
                </a:solidFill>
                <a:latin typeface="+mn-lt"/>
                <a:ea typeface="+mn-ea"/>
                <a:cs typeface="+mn-cs"/>
              </a:rPr>
              <a:t>In Eastern traditions, </a:t>
            </a:r>
            <a:r>
              <a:rPr lang="en-US" sz="1200" kern="1200" baseline="0" dirty="0" err="1">
                <a:solidFill>
                  <a:schemeClr val="tx1"/>
                </a:solidFill>
                <a:latin typeface="+mn-lt"/>
                <a:ea typeface="+mn-ea"/>
                <a:cs typeface="+mn-cs"/>
              </a:rPr>
              <a:t>prana</a:t>
            </a:r>
            <a:r>
              <a:rPr lang="en-US" sz="1200" kern="1200" baseline="0" dirty="0">
                <a:solidFill>
                  <a:schemeClr val="tx1"/>
                </a:solidFill>
                <a:latin typeface="+mn-lt"/>
                <a:ea typeface="+mn-ea"/>
                <a:cs typeface="+mn-cs"/>
              </a:rPr>
              <a:t> is a basic form of life energy that is capable of being</a:t>
            </a:r>
          </a:p>
          <a:p>
            <a:r>
              <a:rPr lang="en-US" sz="1200" kern="1200" baseline="0" dirty="0">
                <a:solidFill>
                  <a:schemeClr val="tx1"/>
                </a:solidFill>
                <a:latin typeface="+mn-lt"/>
                <a:ea typeface="+mn-ea"/>
                <a:cs typeface="+mn-cs"/>
              </a:rPr>
              <a:t>transferred between individuals. When we pronounce a particular mantra</a:t>
            </a:r>
          </a:p>
          <a:p>
            <a:r>
              <a:rPr lang="en-US" sz="1200" kern="1200" baseline="0" dirty="0">
                <a:solidFill>
                  <a:schemeClr val="tx1"/>
                </a:solidFill>
                <a:latin typeface="+mn-lt"/>
                <a:ea typeface="+mn-ea"/>
                <a:cs typeface="+mn-cs"/>
              </a:rPr>
              <a:t>while visualizing an internal organ bathed in light, the power of the mantra</a:t>
            </a:r>
          </a:p>
          <a:p>
            <a:r>
              <a:rPr lang="en-US" sz="1200" kern="1200" baseline="0" dirty="0">
                <a:solidFill>
                  <a:schemeClr val="tx1"/>
                </a:solidFill>
                <a:latin typeface="+mn-lt"/>
                <a:ea typeface="+mn-ea"/>
                <a:cs typeface="+mn-cs"/>
              </a:rPr>
              <a:t>and the </a:t>
            </a:r>
            <a:r>
              <a:rPr lang="en-US" sz="1200" kern="1200" baseline="0" dirty="0" err="1">
                <a:solidFill>
                  <a:schemeClr val="tx1"/>
                </a:solidFill>
                <a:latin typeface="+mn-lt"/>
                <a:ea typeface="+mn-ea"/>
                <a:cs typeface="+mn-cs"/>
              </a:rPr>
              <a:t>prana</a:t>
            </a:r>
            <a:r>
              <a:rPr lang="en-US" sz="1200" kern="1200" baseline="0" dirty="0">
                <a:solidFill>
                  <a:schemeClr val="tx1"/>
                </a:solidFill>
                <a:latin typeface="+mn-lt"/>
                <a:ea typeface="+mn-ea"/>
                <a:cs typeface="+mn-cs"/>
              </a:rPr>
              <a:t> become concentrated in that organ, with beneficial effect.</a:t>
            </a:r>
          </a:p>
          <a:p>
            <a:endParaRPr lang="en-US" sz="1200"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6. Mantras are energy that can be likened to fire.</a:t>
            </a:r>
          </a:p>
          <a:p>
            <a:r>
              <a:rPr lang="en-US" sz="1200" kern="1200" baseline="0" dirty="0">
                <a:solidFill>
                  <a:schemeClr val="tx1"/>
                </a:solidFill>
                <a:latin typeface="+mn-lt"/>
                <a:ea typeface="+mn-ea"/>
                <a:cs typeface="+mn-cs"/>
              </a:rPr>
              <a:t>The same fire can cook your lunch or burn down the forest. Similarly,</a:t>
            </a:r>
          </a:p>
          <a:p>
            <a:r>
              <a:rPr lang="en-US" sz="1200" kern="1200" baseline="0" dirty="0">
                <a:solidFill>
                  <a:schemeClr val="tx1"/>
                </a:solidFill>
                <a:latin typeface="+mn-lt"/>
                <a:ea typeface="+mn-ea"/>
                <a:cs typeface="+mn-cs"/>
              </a:rPr>
              <a:t>mantras produce spiritual energy of great intensity. There are powerful</a:t>
            </a:r>
          </a:p>
          <a:p>
            <a:r>
              <a:rPr lang="en-US" sz="1200" kern="1200" baseline="0" dirty="0">
                <a:solidFill>
                  <a:schemeClr val="tx1"/>
                </a:solidFill>
                <a:latin typeface="+mn-lt"/>
                <a:ea typeface="+mn-ea"/>
                <a:cs typeface="+mn-cs"/>
              </a:rPr>
              <a:t>mantra prescriptions not even taught in the West; but those taught in this</a:t>
            </a:r>
          </a:p>
          <a:p>
            <a:r>
              <a:rPr lang="en-US" sz="1200" kern="1200" baseline="0" dirty="0">
                <a:solidFill>
                  <a:schemeClr val="tx1"/>
                </a:solidFill>
                <a:latin typeface="+mn-lt"/>
                <a:ea typeface="+mn-ea"/>
                <a:cs typeface="+mn-cs"/>
              </a:rPr>
              <a:t>program are perfectly safe to use on a daily basis.</a:t>
            </a:r>
          </a:p>
          <a:p>
            <a:endParaRPr lang="en-US" sz="1200"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7. Mantras eventually quiet the mind.</a:t>
            </a:r>
          </a:p>
          <a:p>
            <a:r>
              <a:rPr lang="en-US" sz="1200" kern="1200" baseline="0" dirty="0">
                <a:solidFill>
                  <a:schemeClr val="tx1"/>
                </a:solidFill>
                <a:latin typeface="+mn-lt"/>
                <a:ea typeface="+mn-ea"/>
                <a:cs typeface="+mn-cs"/>
              </a:rPr>
              <a:t>Used over a protracted period of time, mantra quiets the myriad random</a:t>
            </a:r>
          </a:p>
          <a:p>
            <a:r>
              <a:rPr lang="en-US" sz="1200" kern="1200" baseline="0" dirty="0">
                <a:solidFill>
                  <a:schemeClr val="tx1"/>
                </a:solidFill>
                <a:latin typeface="+mn-lt"/>
                <a:ea typeface="+mn-ea"/>
                <a:cs typeface="+mn-cs"/>
              </a:rPr>
              <a:t>and incoherent babblings of the subconscious mind. The dedicated use of</a:t>
            </a:r>
          </a:p>
          <a:p>
            <a:r>
              <a:rPr lang="en-US" sz="1200" kern="1200" baseline="0" dirty="0">
                <a:solidFill>
                  <a:schemeClr val="tx1"/>
                </a:solidFill>
                <a:latin typeface="+mn-lt"/>
                <a:ea typeface="+mn-ea"/>
                <a:cs typeface="+mn-cs"/>
              </a:rPr>
              <a:t>mantra can dig into crystallized thoughts stored in the organs and glands and</a:t>
            </a:r>
          </a:p>
          <a:p>
            <a:r>
              <a:rPr lang="en-US" sz="1200" kern="1200" baseline="0" dirty="0">
                <a:solidFill>
                  <a:schemeClr val="tx1"/>
                </a:solidFill>
                <a:latin typeface="+mn-lt"/>
                <a:ea typeface="+mn-ea"/>
                <a:cs typeface="+mn-cs"/>
              </a:rPr>
              <a:t>transform these bodily parts into repositories of peace.</a:t>
            </a:r>
          </a:p>
          <a:p>
            <a:r>
              <a:rPr lang="en-US" sz="1200" kern="1200" baseline="0" dirty="0">
                <a:solidFill>
                  <a:schemeClr val="tx1"/>
                </a:solidFill>
                <a:latin typeface="+mn-lt"/>
                <a:ea typeface="+mn-ea"/>
                <a:cs typeface="+mn-cs"/>
              </a:rPr>
              <a:t>Intense mantra activity can sometimes also be disconcerting. Imagine trying</a:t>
            </a:r>
          </a:p>
          <a:p>
            <a:r>
              <a:rPr lang="en-US" sz="1200" kern="1200" baseline="0" dirty="0">
                <a:solidFill>
                  <a:schemeClr val="tx1"/>
                </a:solidFill>
                <a:latin typeface="+mn-lt"/>
                <a:ea typeface="+mn-ea"/>
                <a:cs typeface="+mn-cs"/>
              </a:rPr>
              <a:t>to clean a swimming pool with several inches of mud accumulated on the</a:t>
            </a:r>
          </a:p>
          <a:p>
            <a:r>
              <a:rPr lang="en-US" sz="1200" kern="1200" baseline="0" dirty="0">
                <a:solidFill>
                  <a:schemeClr val="tx1"/>
                </a:solidFill>
                <a:latin typeface="+mn-lt"/>
                <a:ea typeface="+mn-ea"/>
                <a:cs typeface="+mn-cs"/>
              </a:rPr>
              <a:t>bottom. The very act of putting a suction hose on the bottom of the pool and</a:t>
            </a:r>
          </a:p>
          <a:p>
            <a:r>
              <a:rPr lang="en-US" sz="1200" kern="1200" baseline="0" dirty="0">
                <a:solidFill>
                  <a:schemeClr val="tx1"/>
                </a:solidFill>
                <a:latin typeface="+mn-lt"/>
                <a:ea typeface="+mn-ea"/>
                <a:cs typeface="+mn-cs"/>
              </a:rPr>
              <a:t>turning on the motor will cause the muck to swirl up into the clear water</a:t>
            </a:r>
          </a:p>
          <a:p>
            <a:r>
              <a:rPr lang="en-US" sz="1200" kern="1200" baseline="0" dirty="0">
                <a:solidFill>
                  <a:schemeClr val="tx1"/>
                </a:solidFill>
                <a:latin typeface="+mn-lt"/>
                <a:ea typeface="+mn-ea"/>
                <a:cs typeface="+mn-cs"/>
              </a:rPr>
              <a:t>above.  Clarity will be temporarily obstructed as the water appears to become</a:t>
            </a:r>
          </a:p>
          <a:p>
            <a:r>
              <a:rPr lang="en-US" sz="1200" kern="1200" baseline="0" dirty="0">
                <a:solidFill>
                  <a:schemeClr val="tx1"/>
                </a:solidFill>
                <a:latin typeface="+mn-lt"/>
                <a:ea typeface="+mn-ea"/>
                <a:cs typeface="+mn-cs"/>
              </a:rPr>
              <a:t>dirtier than it was before. This is similar to some effects produced by the</a:t>
            </a:r>
          </a:p>
          <a:p>
            <a:r>
              <a:rPr lang="en-US" sz="1200" kern="1200" baseline="0" dirty="0">
                <a:solidFill>
                  <a:schemeClr val="tx1"/>
                </a:solidFill>
                <a:latin typeface="+mn-lt"/>
                <a:ea typeface="+mn-ea"/>
                <a:cs typeface="+mn-cs"/>
              </a:rPr>
              <a:t>intense use of mantra.</a:t>
            </a:r>
          </a:p>
          <a:p>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New Testament, Gospel of John, starts: “In the beginning was the Word . . . .” Light was not the beginning.  Rather, it was sound, in the form of divine speech. Neither the Old nor the New Testament contains a verse saying, “And God made light to shine. . . .” Instead, God creates the phenomenon by speaking it. “And God </a:t>
            </a:r>
            <a:r>
              <a:rPr lang="en-US" i="1" dirty="0"/>
              <a:t>said, ‘Let there be light.’” The primary mechanism of creation is sound.</a:t>
            </a:r>
            <a:endParaRPr lang="en-US" dirty="0"/>
          </a:p>
          <a:p>
            <a:endParaRPr lang="en-US" dirty="0"/>
          </a:p>
        </p:txBody>
      </p:sp>
      <p:sp>
        <p:nvSpPr>
          <p:cNvPr id="4" name="Slide Number Placeholder 3"/>
          <p:cNvSpPr>
            <a:spLocks noGrp="1"/>
          </p:cNvSpPr>
          <p:nvPr>
            <p:ph type="sldNum" sz="quarter" idx="10"/>
          </p:nvPr>
        </p:nvSpPr>
        <p:spPr/>
        <p:txBody>
          <a:bodyPr/>
          <a:lstStyle/>
          <a:p>
            <a:fld id="{B4D59E2C-200A-42B6-ACD0-266E9443CBFC}" type="slidenum">
              <a:rPr lang="en-US" smtClean="0"/>
              <a:pPr/>
              <a:t>33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D59E2C-200A-42B6-ACD0-266E9443CBFC}" type="slidenum">
              <a:rPr lang="en-US" smtClean="0"/>
              <a:pPr/>
              <a:t>35</a:t>
            </a:fld>
            <a:endParaRPr lang="en-US"/>
          </a:p>
        </p:txBody>
      </p:sp>
    </p:spTree>
    <p:extLst>
      <p:ext uri="{BB962C8B-B14F-4D97-AF65-F5344CB8AC3E}">
        <p14:creationId xmlns:p14="http://schemas.microsoft.com/office/powerpoint/2010/main" val="1251304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D59E2C-200A-42B6-ACD0-266E9443CBFC}" type="slidenum">
              <a:rPr lang="en-US" smtClean="0"/>
              <a:pPr/>
              <a:t>37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hlinkClick r:id="rId3"/>
              </a:rPr>
              <a:t>https://paradigmshyft.com/2019/04/22/10-signs-you-are-raising-your-vibration-and-ascending-your-consciousness/</a:t>
            </a:r>
            <a:endParaRPr lang="en-US" dirty="0"/>
          </a:p>
        </p:txBody>
      </p:sp>
      <p:sp>
        <p:nvSpPr>
          <p:cNvPr id="4" name="Slide Number Placeholder 3"/>
          <p:cNvSpPr>
            <a:spLocks noGrp="1"/>
          </p:cNvSpPr>
          <p:nvPr>
            <p:ph type="sldNum" sz="quarter" idx="10"/>
          </p:nvPr>
        </p:nvSpPr>
        <p:spPr/>
        <p:txBody>
          <a:bodyPr/>
          <a:lstStyle/>
          <a:p>
            <a:fld id="{B4D59E2C-200A-42B6-ACD0-266E9443CBFC}"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D59E2C-200A-42B6-ACD0-266E9443CBFC}" type="slidenum">
              <a:rPr lang="en-US" smtClean="0"/>
              <a:pPr/>
              <a:t>8</a:t>
            </a:fld>
            <a:endParaRPr lang="en-US"/>
          </a:p>
        </p:txBody>
      </p:sp>
    </p:spTree>
    <p:extLst>
      <p:ext uri="{BB962C8B-B14F-4D97-AF65-F5344CB8AC3E}">
        <p14:creationId xmlns:p14="http://schemas.microsoft.com/office/powerpoint/2010/main" val="3236184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D59E2C-200A-42B6-ACD0-266E9443CBFC}" type="slidenum">
              <a:rPr lang="en-US" smtClean="0"/>
              <a:pPr/>
              <a:t>9</a:t>
            </a:fld>
            <a:endParaRPr lang="en-US"/>
          </a:p>
        </p:txBody>
      </p:sp>
    </p:spTree>
    <p:extLst>
      <p:ext uri="{BB962C8B-B14F-4D97-AF65-F5344CB8AC3E}">
        <p14:creationId xmlns:p14="http://schemas.microsoft.com/office/powerpoint/2010/main" val="1028474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hlinkClick r:id="rId3"/>
              </a:rPr>
              <a:t>https://sellfy.com/magneticminds/</a:t>
            </a:r>
            <a:endParaRPr lang="en-US" dirty="0"/>
          </a:p>
          <a:p>
            <a:endParaRPr lang="en-US" dirty="0"/>
          </a:p>
        </p:txBody>
      </p:sp>
      <p:sp>
        <p:nvSpPr>
          <p:cNvPr id="4" name="Slide Number Placeholder 3"/>
          <p:cNvSpPr>
            <a:spLocks noGrp="1"/>
          </p:cNvSpPr>
          <p:nvPr>
            <p:ph type="sldNum" sz="quarter" idx="10"/>
          </p:nvPr>
        </p:nvSpPr>
        <p:spPr/>
        <p:txBody>
          <a:bodyPr/>
          <a:lstStyle/>
          <a:p>
            <a:fld id="{B4D59E2C-200A-42B6-ACD0-266E9443CBFC}"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D59E2C-200A-42B6-ACD0-266E9443CBFC}" type="slidenum">
              <a:rPr lang="en-US" smtClean="0"/>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D59E2C-200A-42B6-ACD0-266E9443CBFC}" type="slidenum">
              <a:rPr lang="en-US" smtClean="0"/>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D59E2C-200A-42B6-ACD0-266E9443CBFC}" type="slidenum">
              <a:rPr lang="en-US" smtClean="0"/>
              <a:pPr/>
              <a:t>22</a:t>
            </a:fld>
            <a:endParaRPr lang="en-US"/>
          </a:p>
        </p:txBody>
      </p:sp>
    </p:spTree>
    <p:extLst>
      <p:ext uri="{BB962C8B-B14F-4D97-AF65-F5344CB8AC3E}">
        <p14:creationId xmlns:p14="http://schemas.microsoft.com/office/powerpoint/2010/main" val="3021898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D59E2C-200A-42B6-ACD0-266E9443CBFC}" type="slidenum">
              <a:rPr lang="en-US" smtClean="0"/>
              <a:pPr/>
              <a:t>24</a:t>
            </a:fld>
            <a:endParaRPr lang="en-US"/>
          </a:p>
        </p:txBody>
      </p:sp>
    </p:spTree>
    <p:extLst>
      <p:ext uri="{BB962C8B-B14F-4D97-AF65-F5344CB8AC3E}">
        <p14:creationId xmlns:p14="http://schemas.microsoft.com/office/powerpoint/2010/main" val="1013768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3C014740-B696-419F-AB6C-F21116EAD8AD}" type="datetimeFigureOut">
              <a:rPr lang="en-US" smtClean="0"/>
              <a:pPr/>
              <a:t>8/30/2019</a:t>
            </a:fld>
            <a:endParaRPr lang="en-US"/>
          </a:p>
        </p:txBody>
      </p:sp>
      <p:sp>
        <p:nvSpPr>
          <p:cNvPr id="16" name="Slide Number Placeholder 15"/>
          <p:cNvSpPr>
            <a:spLocks noGrp="1"/>
          </p:cNvSpPr>
          <p:nvPr>
            <p:ph type="sldNum" sz="quarter" idx="11"/>
          </p:nvPr>
        </p:nvSpPr>
        <p:spPr/>
        <p:txBody>
          <a:bodyPr/>
          <a:lstStyle/>
          <a:p>
            <a:fld id="{78B3CE4A-CF73-43E5-BD3F-074A5DBFE06B}"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C014740-B696-419F-AB6C-F21116EAD8AD}" type="datetimeFigureOut">
              <a:rPr lang="en-US" smtClean="0"/>
              <a:pPr/>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B3CE4A-CF73-43E5-BD3F-074A5DBFE06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C014740-B696-419F-AB6C-F21116EAD8AD}" type="datetimeFigureOut">
              <a:rPr lang="en-US" smtClean="0"/>
              <a:pPr/>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B3CE4A-CF73-43E5-BD3F-074A5DBFE06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3C014740-B696-419F-AB6C-F21116EAD8AD}" type="datetimeFigureOut">
              <a:rPr lang="en-US" smtClean="0"/>
              <a:pPr/>
              <a:t>8/30/2019</a:t>
            </a:fld>
            <a:endParaRPr lang="en-US"/>
          </a:p>
        </p:txBody>
      </p:sp>
      <p:sp>
        <p:nvSpPr>
          <p:cNvPr id="15" name="Slide Number Placeholder 14"/>
          <p:cNvSpPr>
            <a:spLocks noGrp="1"/>
          </p:cNvSpPr>
          <p:nvPr>
            <p:ph type="sldNum" sz="quarter" idx="15"/>
          </p:nvPr>
        </p:nvSpPr>
        <p:spPr/>
        <p:txBody>
          <a:bodyPr/>
          <a:lstStyle>
            <a:lvl1pPr algn="ctr">
              <a:defRPr/>
            </a:lvl1pPr>
          </a:lstStyle>
          <a:p>
            <a:fld id="{78B3CE4A-CF73-43E5-BD3F-074A5DBFE06B}"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C014740-B696-419F-AB6C-F21116EAD8AD}" type="datetimeFigureOut">
              <a:rPr lang="en-US" smtClean="0"/>
              <a:pPr/>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B3CE4A-CF73-43E5-BD3F-074A5DBFE06B}"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C014740-B696-419F-AB6C-F21116EAD8AD}" type="datetimeFigureOut">
              <a:rPr lang="en-US" smtClean="0"/>
              <a:pPr/>
              <a:t>8/30/2019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B3CE4A-CF73-43E5-BD3F-074A5DBFE06B}" type="slidenum">
              <a:rPr lang="en-US" smtClean="0"/>
              <a:pPr/>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8B3CE4A-CF73-43E5-BD3F-074A5DBFE06B}"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3C014740-B696-419F-AB6C-F21116EAD8AD}" type="datetimeFigureOut">
              <a:rPr lang="en-US" smtClean="0"/>
              <a:pPr/>
              <a:t>8/30/2019</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C014740-B696-419F-AB6C-F21116EAD8AD}" type="datetimeFigureOut">
              <a:rPr lang="en-US" smtClean="0"/>
              <a:pPr/>
              <a:t>8/30/2019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B3CE4A-CF73-43E5-BD3F-074A5DBFE06B}" type="slidenum">
              <a:rPr lang="en-US" smtClean="0"/>
              <a:pPr/>
              <a:t>‹#›</a:t>
            </a:fld>
            <a:endParaRPr lang="en-US"/>
          </a:p>
        </p:txBody>
      </p:sp>
      <p:sp>
        <p:nvSpPr>
          <p:cNvPr id="2" name="Title 1"/>
          <p:cNvSpPr>
            <a:spLocks noGrp="1"/>
          </p:cNvSpPr>
          <p:nvPr>
            <p:ph type="title"/>
          </p:nvPr>
        </p:nvSpPr>
        <p:spPr/>
        <p:txBody>
          <a:bodyPr/>
          <a:lstStyle/>
          <a:p>
            <a:r>
              <a:rPr kumimoji="0"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014740-B696-419F-AB6C-F21116EAD8AD}" type="datetimeFigureOut">
              <a:rPr lang="en-US" smtClean="0"/>
              <a:pPr/>
              <a:t>8/30/2019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B3CE4A-CF73-43E5-BD3F-074A5DBFE06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3C014740-B696-419F-AB6C-F21116EAD8AD}" type="datetimeFigureOut">
              <a:rPr lang="en-US" smtClean="0"/>
              <a:pPr/>
              <a:t>8/30/2019</a:t>
            </a:fld>
            <a:endParaRPr lang="en-US"/>
          </a:p>
        </p:txBody>
      </p:sp>
      <p:sp>
        <p:nvSpPr>
          <p:cNvPr id="9" name="Slide Number Placeholder 8"/>
          <p:cNvSpPr>
            <a:spLocks noGrp="1"/>
          </p:cNvSpPr>
          <p:nvPr>
            <p:ph type="sldNum" sz="quarter" idx="15"/>
          </p:nvPr>
        </p:nvSpPr>
        <p:spPr/>
        <p:txBody>
          <a:bodyPr/>
          <a:lstStyle/>
          <a:p>
            <a:fld id="{78B3CE4A-CF73-43E5-BD3F-074A5DBFE06B}"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3C014740-B696-419F-AB6C-F21116EAD8AD}" type="datetimeFigureOut">
              <a:rPr lang="en-US" smtClean="0"/>
              <a:pPr/>
              <a:t>8/30/2019</a:t>
            </a:fld>
            <a:endParaRPr lang="en-US"/>
          </a:p>
        </p:txBody>
      </p:sp>
      <p:sp>
        <p:nvSpPr>
          <p:cNvPr id="9" name="Slide Number Placeholder 8"/>
          <p:cNvSpPr>
            <a:spLocks noGrp="1"/>
          </p:cNvSpPr>
          <p:nvPr>
            <p:ph type="sldNum" sz="quarter" idx="11"/>
          </p:nvPr>
        </p:nvSpPr>
        <p:spPr/>
        <p:txBody>
          <a:bodyPr/>
          <a:lstStyle/>
          <a:p>
            <a:fld id="{78B3CE4A-CF73-43E5-BD3F-074A5DBFE06B}"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3C014740-B696-419F-AB6C-F21116EAD8AD}" type="datetimeFigureOut">
              <a:rPr lang="en-US" smtClean="0"/>
              <a:pPr/>
              <a:t>8/30/2019</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78B3CE4A-CF73-43E5-BD3F-074A5DBFE06B}"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video" Target="https://www.youtube.com/embed/Q3oItpVa9fs?feature=oembed" TargetMode="Externa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notesSlide" Target="../notesSlides/notesSlide2.xml"/><Relationship Id="rId7"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ideo" Target="https://www.youtube.com/embed/tAvzsjcBtx8?feature=oembed" TargetMode="Externa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The Second Half of the Rapid Eye Model</a:t>
            </a:r>
          </a:p>
        </p:txBody>
      </p:sp>
      <p:sp>
        <p:nvSpPr>
          <p:cNvPr id="2" name="Title 1"/>
          <p:cNvSpPr>
            <a:spLocks noGrp="1"/>
          </p:cNvSpPr>
          <p:nvPr>
            <p:ph type="ctrTitle"/>
          </p:nvPr>
        </p:nvSpPr>
        <p:spPr/>
        <p:txBody>
          <a:bodyPr/>
          <a:lstStyle/>
          <a:p>
            <a:r>
              <a:rPr lang="en-US" sz="7200" dirty="0"/>
              <a:t>Skills  for  Life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520C97-83FB-45CF-A5FB-F63BFECE10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153" y="-384314"/>
            <a:ext cx="11461805" cy="7394713"/>
          </a:xfrm>
          <a:prstGeom prst="rect">
            <a:avLst/>
          </a:prstGeom>
        </p:spPr>
      </p:pic>
      <p:sp>
        <p:nvSpPr>
          <p:cNvPr id="8" name="Rectangle 7">
            <a:extLst>
              <a:ext uri="{FF2B5EF4-FFF2-40B4-BE49-F238E27FC236}">
                <a16:creationId xmlns:a16="http://schemas.microsoft.com/office/drawing/2014/main" id="{36424AD7-C692-4A34-95BB-77A31F7D6F81}"/>
              </a:ext>
            </a:extLst>
          </p:cNvPr>
          <p:cNvSpPr/>
          <p:nvPr/>
        </p:nvSpPr>
        <p:spPr>
          <a:xfrm>
            <a:off x="5181600" y="381000"/>
            <a:ext cx="3657600" cy="58674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257800" y="457200"/>
            <a:ext cx="3429000" cy="5632311"/>
          </a:xfrm>
          <a:prstGeom prst="rect">
            <a:avLst/>
          </a:prstGeom>
        </p:spPr>
        <p:txBody>
          <a:bodyPr wrap="square">
            <a:spAutoFit/>
          </a:bodyPr>
          <a:lstStyle/>
          <a:p>
            <a:pPr algn="ctr"/>
            <a:r>
              <a:rPr lang="en-US" sz="3600" dirty="0"/>
              <a:t>Music is a portrayal of the harmony and rhythm of the entire universe.  While music is mathematical, it is also emotionally powerful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867400" y="609600"/>
            <a:ext cx="3048000" cy="5693866"/>
          </a:xfrm>
          <a:prstGeom prst="rect">
            <a:avLst/>
          </a:prstGeom>
        </p:spPr>
        <p:txBody>
          <a:bodyPr wrap="square">
            <a:spAutoFit/>
          </a:bodyPr>
          <a:lstStyle/>
          <a:p>
            <a:pPr algn="ctr"/>
            <a:r>
              <a:rPr lang="en-US" sz="2800" dirty="0">
                <a:solidFill>
                  <a:srgbClr val="00B0F0"/>
                </a:solidFill>
              </a:rPr>
              <a:t>Likewise, though not visible to us except as in how our lives show up, the </a:t>
            </a:r>
          </a:p>
          <a:p>
            <a:pPr algn="ctr"/>
            <a:r>
              <a:rPr lang="en-US" sz="2800" dirty="0">
                <a:solidFill>
                  <a:srgbClr val="00B0F0"/>
                </a:solidFill>
              </a:rPr>
              <a:t>Laws of the Universe </a:t>
            </a:r>
          </a:p>
          <a:p>
            <a:pPr algn="ctr"/>
            <a:r>
              <a:rPr lang="en-US" sz="2800" dirty="0">
                <a:solidFill>
                  <a:srgbClr val="00B0F0"/>
                </a:solidFill>
              </a:rPr>
              <a:t>are as dependable as math, </a:t>
            </a:r>
          </a:p>
          <a:p>
            <a:pPr algn="ctr"/>
            <a:r>
              <a:rPr lang="en-US" sz="2800" dirty="0">
                <a:solidFill>
                  <a:srgbClr val="00B0F0"/>
                </a:solidFill>
              </a:rPr>
              <a:t>and we can count on them to serve us as we obey the principles</a:t>
            </a:r>
          </a:p>
        </p:txBody>
      </p:sp>
      <p:pic>
        <p:nvPicPr>
          <p:cNvPr id="6" name="Picture 5" descr="A picture containing photo&#10;&#10;Description automatically generated">
            <a:extLst>
              <a:ext uri="{FF2B5EF4-FFF2-40B4-BE49-F238E27FC236}">
                <a16:creationId xmlns:a16="http://schemas.microsoft.com/office/drawing/2014/main" id="{67630F0D-E13F-440D-A126-C86F1A38A5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609600"/>
            <a:ext cx="5485799" cy="55626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front of a clock&#10;&#10;Description automatically generated">
            <a:extLst>
              <a:ext uri="{FF2B5EF4-FFF2-40B4-BE49-F238E27FC236}">
                <a16:creationId xmlns:a16="http://schemas.microsoft.com/office/drawing/2014/main" id="{70567714-6075-4A06-93C3-E334299281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9" name="Rectangle 8">
            <a:extLst>
              <a:ext uri="{FF2B5EF4-FFF2-40B4-BE49-F238E27FC236}">
                <a16:creationId xmlns:a16="http://schemas.microsoft.com/office/drawing/2014/main" id="{66BA70B9-B309-40E3-9AE7-37E1FB667551}"/>
              </a:ext>
            </a:extLst>
          </p:cNvPr>
          <p:cNvSpPr/>
          <p:nvPr/>
        </p:nvSpPr>
        <p:spPr>
          <a:xfrm>
            <a:off x="4495800" y="1447800"/>
            <a:ext cx="3962400" cy="4495800"/>
          </a:xfrm>
          <a:prstGeom prst="rect">
            <a:avLst/>
          </a:prstGeom>
          <a:solidFill>
            <a:schemeClr val="accent6">
              <a:lumMod val="75000"/>
            </a:schemeClr>
          </a:solidFill>
          <a:ln w="31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648200" y="1524000"/>
            <a:ext cx="3581400" cy="4154984"/>
          </a:xfrm>
          <a:prstGeom prst="rect">
            <a:avLst/>
          </a:prstGeom>
          <a:noFill/>
        </p:spPr>
        <p:txBody>
          <a:bodyPr wrap="square" rtlCol="0">
            <a:spAutoFit/>
          </a:bodyPr>
          <a:lstStyle/>
          <a:p>
            <a:r>
              <a:rPr lang="en-US" sz="2400" dirty="0">
                <a:solidFill>
                  <a:schemeClr val="bg1"/>
                </a:solidFill>
              </a:rPr>
              <a:t>Two clocks (or a dozen) ticking in the same room, will come to tick in unison – all on the same beat.</a:t>
            </a:r>
          </a:p>
          <a:p>
            <a:r>
              <a:rPr lang="en-US" sz="2400" dirty="0">
                <a:solidFill>
                  <a:schemeClr val="bg1"/>
                </a:solidFill>
              </a:rPr>
              <a:t>Likewise, if you listen to those two clocks and the sound of your own heartbeat, you will find that they beat together as well.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hool_choir_prima.jpg"/>
          <p:cNvPicPr>
            <a:picLocks noChangeAspect="1"/>
          </p:cNvPicPr>
          <p:nvPr/>
        </p:nvPicPr>
        <p:blipFill>
          <a:blip r:embed="rId2" cstate="print"/>
          <a:stretch>
            <a:fillRect/>
          </a:stretch>
        </p:blipFill>
        <p:spPr>
          <a:xfrm>
            <a:off x="0" y="0"/>
            <a:ext cx="9399968" cy="5867400"/>
          </a:xfrm>
          <a:prstGeom prst="rect">
            <a:avLst/>
          </a:prstGeom>
        </p:spPr>
      </p:pic>
      <p:sp>
        <p:nvSpPr>
          <p:cNvPr id="3" name="Rectangle 2"/>
          <p:cNvSpPr/>
          <p:nvPr/>
        </p:nvSpPr>
        <p:spPr>
          <a:xfrm>
            <a:off x="0" y="5486400"/>
            <a:ext cx="94488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 y="5715000"/>
            <a:ext cx="8991600" cy="830997"/>
          </a:xfrm>
          <a:prstGeom prst="rect">
            <a:avLst/>
          </a:prstGeom>
          <a:noFill/>
        </p:spPr>
        <p:txBody>
          <a:bodyPr wrap="square" rtlCol="0">
            <a:spAutoFit/>
          </a:bodyPr>
          <a:lstStyle/>
          <a:p>
            <a:pPr algn="ctr"/>
            <a:r>
              <a:rPr lang="en-US" sz="2400" dirty="0"/>
              <a:t>Singing together, and other activities that bring breath into coherent unison, is also proven to synchronize heartbeats  as  one.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62000"/>
            <a:ext cx="4027006" cy="76200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57200" y="228600"/>
            <a:ext cx="3276600" cy="6001643"/>
          </a:xfrm>
          <a:prstGeom prst="rect">
            <a:avLst/>
          </a:prstGeom>
          <a:noFill/>
        </p:spPr>
        <p:txBody>
          <a:bodyPr wrap="square" rtlCol="0">
            <a:spAutoFit/>
          </a:bodyPr>
          <a:lstStyle/>
          <a:p>
            <a:pPr algn="ctr"/>
            <a:r>
              <a:rPr lang="en-US" sz="3200" dirty="0">
                <a:solidFill>
                  <a:schemeClr val="accent4">
                    <a:lumMod val="50000"/>
                  </a:schemeClr>
                </a:solidFill>
              </a:rPr>
              <a:t>Baroque music can enhance memorization because it also beats to the rhythm </a:t>
            </a:r>
          </a:p>
          <a:p>
            <a:pPr algn="ctr"/>
            <a:r>
              <a:rPr lang="en-US" sz="3200" dirty="0">
                <a:solidFill>
                  <a:schemeClr val="accent4">
                    <a:lumMod val="50000"/>
                  </a:schemeClr>
                </a:solidFill>
              </a:rPr>
              <a:t>of the heart and of the earth, </a:t>
            </a:r>
          </a:p>
          <a:p>
            <a:pPr algn="ctr"/>
            <a:r>
              <a:rPr lang="en-US" sz="3200" dirty="0">
                <a:solidFill>
                  <a:schemeClr val="accent4">
                    <a:lumMod val="50000"/>
                  </a:schemeClr>
                </a:solidFill>
              </a:rPr>
              <a:t>as it matches the beats of the clocks ticking together as one.</a:t>
            </a:r>
          </a:p>
        </p:txBody>
      </p:sp>
      <p:pic>
        <p:nvPicPr>
          <p:cNvPr id="8" name="Picture 7" descr="A picture containing building, indoor&#10;&#10;Description automatically generated">
            <a:extLst>
              <a:ext uri="{FF2B5EF4-FFF2-40B4-BE49-F238E27FC236}">
                <a16:creationId xmlns:a16="http://schemas.microsoft.com/office/drawing/2014/main" id="{F30A1DCE-CD85-4E61-8AD8-AEE9BD5A79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2400" y="-76201"/>
            <a:ext cx="5208106" cy="694414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flower&#10;&#10;Description automatically generated">
            <a:extLst>
              <a:ext uri="{FF2B5EF4-FFF2-40B4-BE49-F238E27FC236}">
                <a16:creationId xmlns:a16="http://schemas.microsoft.com/office/drawing/2014/main" id="{A7A258AD-B257-46BC-869A-3109A94FE1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99" y="0"/>
            <a:ext cx="9787424" cy="6858000"/>
          </a:xfrm>
          <a:prstGeom prst="rect">
            <a:avLst/>
          </a:prstGeom>
        </p:spPr>
      </p:pic>
      <p:sp>
        <p:nvSpPr>
          <p:cNvPr id="9" name="Rectangle 8"/>
          <p:cNvSpPr/>
          <p:nvPr/>
        </p:nvSpPr>
        <p:spPr>
          <a:xfrm>
            <a:off x="5410200" y="1066800"/>
            <a:ext cx="3886200" cy="4832092"/>
          </a:xfrm>
          <a:prstGeom prst="rect">
            <a:avLst/>
          </a:prstGeom>
        </p:spPr>
        <p:txBody>
          <a:bodyPr wrap="square">
            <a:spAutoFit/>
          </a:bodyPr>
          <a:lstStyle/>
          <a:p>
            <a:pPr algn="ctr"/>
            <a:r>
              <a:rPr lang="en-US" sz="2800" dirty="0">
                <a:solidFill>
                  <a:srgbClr val="CD3C4B"/>
                </a:solidFill>
              </a:rPr>
              <a:t>To increase our own harmony and rhythm, we can increase our understanding of the information we receive from our senses, </a:t>
            </a:r>
          </a:p>
          <a:p>
            <a:pPr algn="ctr"/>
            <a:r>
              <a:rPr lang="en-US" sz="2800" dirty="0">
                <a:solidFill>
                  <a:srgbClr val="CD3C4B"/>
                </a:solidFill>
              </a:rPr>
              <a:t>our intuition, </a:t>
            </a:r>
          </a:p>
          <a:p>
            <a:pPr algn="ctr"/>
            <a:r>
              <a:rPr lang="en-US" sz="2800" dirty="0">
                <a:solidFill>
                  <a:srgbClr val="CD3C4B"/>
                </a:solidFill>
              </a:rPr>
              <a:t>and our </a:t>
            </a:r>
          </a:p>
          <a:p>
            <a:pPr algn="ctr"/>
            <a:r>
              <a:rPr lang="en-US" sz="2800" dirty="0">
                <a:solidFill>
                  <a:srgbClr val="CD3C4B"/>
                </a:solidFill>
              </a:rPr>
              <a:t>awareness of energy.</a:t>
            </a:r>
          </a:p>
          <a:p>
            <a:pPr algn="ctr"/>
            <a:endParaRPr lang="en-US" sz="2800" dirty="0">
              <a:solidFill>
                <a:srgbClr val="CD3C4B"/>
              </a:solidFill>
            </a:endParaRPr>
          </a:p>
          <a:p>
            <a:pPr algn="ctr"/>
            <a:r>
              <a:rPr lang="en-US" sz="2800" dirty="0">
                <a:solidFill>
                  <a:srgbClr val="CD3C4B"/>
                </a:solidFill>
              </a:rPr>
              <a:t>We can be more awake!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bject&#10;&#10;Description automatically generated">
            <a:extLst>
              <a:ext uri="{FF2B5EF4-FFF2-40B4-BE49-F238E27FC236}">
                <a16:creationId xmlns:a16="http://schemas.microsoft.com/office/drawing/2014/main" id="{A9499121-D057-42CD-9CBE-40B4A91717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5114"/>
            <a:ext cx="9144000" cy="6657975"/>
          </a:xfrm>
          <a:prstGeom prst="rect">
            <a:avLst/>
          </a:prstGeom>
        </p:spPr>
      </p:pic>
      <p:sp>
        <p:nvSpPr>
          <p:cNvPr id="11" name="Rectangle 10"/>
          <p:cNvSpPr/>
          <p:nvPr/>
        </p:nvSpPr>
        <p:spPr>
          <a:xfrm>
            <a:off x="0" y="4876800"/>
            <a:ext cx="9144000" cy="1981200"/>
          </a:xfrm>
          <a:prstGeom prst="rect">
            <a:avLst/>
          </a:prstGeom>
          <a:solidFill>
            <a:srgbClr val="5A210A"/>
          </a:solidFill>
          <a:ln>
            <a:solidFill>
              <a:srgbClr val="6138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33400" y="4999142"/>
            <a:ext cx="8305800" cy="2185214"/>
          </a:xfrm>
          <a:prstGeom prst="rect">
            <a:avLst/>
          </a:prstGeom>
          <a:noFill/>
        </p:spPr>
        <p:txBody>
          <a:bodyPr wrap="square" rtlCol="0">
            <a:spAutoFit/>
          </a:bodyPr>
          <a:lstStyle/>
          <a:p>
            <a:pPr algn="ctr"/>
            <a:r>
              <a:rPr lang="en-US" sz="2800" dirty="0">
                <a:solidFill>
                  <a:schemeClr val="accent2">
                    <a:lumMod val="60000"/>
                    <a:lumOff val="40000"/>
                  </a:schemeClr>
                </a:solidFill>
                <a:latin typeface="+mj-lt"/>
              </a:rPr>
              <a:t>When we are in harmony with these principles, we draw upon the powers of Nature or Heaven.  </a:t>
            </a:r>
          </a:p>
          <a:p>
            <a:pPr algn="ctr"/>
            <a:r>
              <a:rPr lang="en-US" sz="2800" dirty="0">
                <a:solidFill>
                  <a:schemeClr val="accent2">
                    <a:lumMod val="60000"/>
                    <a:lumOff val="40000"/>
                  </a:schemeClr>
                </a:solidFill>
                <a:latin typeface="+mj-lt"/>
              </a:rPr>
              <a:t>We are aware that all is in harmony and </a:t>
            </a:r>
          </a:p>
          <a:p>
            <a:pPr algn="ctr"/>
            <a:r>
              <a:rPr lang="en-US" sz="2800" dirty="0">
                <a:solidFill>
                  <a:schemeClr val="accent2">
                    <a:lumMod val="60000"/>
                    <a:lumOff val="40000"/>
                  </a:schemeClr>
                </a:solidFill>
                <a:latin typeface="+mj-lt"/>
              </a:rPr>
              <a:t>all things work together for our good.</a:t>
            </a:r>
          </a:p>
          <a:p>
            <a:endParaRPr lang="en-US" sz="2400" dirty="0">
              <a:solidFill>
                <a:schemeClr val="bg1"/>
              </a:solidFill>
            </a:endParaRPr>
          </a:p>
        </p:txBody>
      </p:sp>
      <p:sp>
        <p:nvSpPr>
          <p:cNvPr id="20" name="TextBox 19"/>
          <p:cNvSpPr txBox="1"/>
          <p:nvPr/>
        </p:nvSpPr>
        <p:spPr>
          <a:xfrm>
            <a:off x="6248400" y="3200400"/>
            <a:ext cx="1600200" cy="523220"/>
          </a:xfrm>
          <a:prstGeom prst="rect">
            <a:avLst/>
          </a:prstGeom>
          <a:noFill/>
        </p:spPr>
        <p:txBody>
          <a:bodyPr wrap="square" rtlCol="0">
            <a:spAutoFit/>
          </a:bodyPr>
          <a:lstStyle/>
          <a:p>
            <a:pPr algn="ctr"/>
            <a:r>
              <a:rPr lang="en-US" sz="2800" dirty="0">
                <a:solidFill>
                  <a:schemeClr val="bg1"/>
                </a:solidFill>
                <a:latin typeface="Goudy Stout" pitchFamily="18" charset="0"/>
              </a:rPr>
              <a:t>sad</a:t>
            </a:r>
          </a:p>
        </p:txBody>
      </p:sp>
      <p:sp>
        <p:nvSpPr>
          <p:cNvPr id="23" name="TextBox 22">
            <a:extLst>
              <a:ext uri="{FF2B5EF4-FFF2-40B4-BE49-F238E27FC236}">
                <a16:creationId xmlns:a16="http://schemas.microsoft.com/office/drawing/2014/main" id="{C100D4ED-4C70-45E9-BBEE-F4C9A3367564}"/>
              </a:ext>
            </a:extLst>
          </p:cNvPr>
          <p:cNvSpPr txBox="1"/>
          <p:nvPr/>
        </p:nvSpPr>
        <p:spPr>
          <a:xfrm>
            <a:off x="4661452" y="152400"/>
            <a:ext cx="2362200" cy="523220"/>
          </a:xfrm>
          <a:prstGeom prst="rect">
            <a:avLst/>
          </a:prstGeom>
          <a:noFill/>
        </p:spPr>
        <p:txBody>
          <a:bodyPr wrap="square" rtlCol="0">
            <a:spAutoFit/>
          </a:bodyPr>
          <a:lstStyle/>
          <a:p>
            <a:pPr algn="ctr"/>
            <a:r>
              <a:rPr lang="en-US" sz="2800" dirty="0">
                <a:latin typeface="Bradley Hand ITC" pitchFamily="66" charset="0"/>
              </a:rPr>
              <a:t>Perception</a:t>
            </a:r>
          </a:p>
        </p:txBody>
      </p:sp>
      <p:sp>
        <p:nvSpPr>
          <p:cNvPr id="24" name="TextBox 23">
            <a:extLst>
              <a:ext uri="{FF2B5EF4-FFF2-40B4-BE49-F238E27FC236}">
                <a16:creationId xmlns:a16="http://schemas.microsoft.com/office/drawing/2014/main" id="{32B94D89-0D8E-4D7C-ADB1-19C83CEAD84E}"/>
              </a:ext>
            </a:extLst>
          </p:cNvPr>
          <p:cNvSpPr txBox="1"/>
          <p:nvPr/>
        </p:nvSpPr>
        <p:spPr>
          <a:xfrm>
            <a:off x="1409700" y="4223509"/>
            <a:ext cx="1905000" cy="523220"/>
          </a:xfrm>
          <a:prstGeom prst="rect">
            <a:avLst/>
          </a:prstGeom>
          <a:noFill/>
        </p:spPr>
        <p:txBody>
          <a:bodyPr wrap="square" rtlCol="0">
            <a:spAutoFit/>
          </a:bodyPr>
          <a:lstStyle/>
          <a:p>
            <a:pPr algn="ctr"/>
            <a:r>
              <a:rPr lang="en-US" sz="2800" dirty="0">
                <a:latin typeface="Bradley Hand ITC" pitchFamily="66" charset="0"/>
              </a:rPr>
              <a:t>Harmony</a:t>
            </a:r>
          </a:p>
        </p:txBody>
      </p:sp>
      <p:sp>
        <p:nvSpPr>
          <p:cNvPr id="25" name="TextBox 24">
            <a:extLst>
              <a:ext uri="{FF2B5EF4-FFF2-40B4-BE49-F238E27FC236}">
                <a16:creationId xmlns:a16="http://schemas.microsoft.com/office/drawing/2014/main" id="{9FDC1422-895A-47AB-9DD0-F0BA1D4F8934}"/>
              </a:ext>
            </a:extLst>
          </p:cNvPr>
          <p:cNvSpPr txBox="1"/>
          <p:nvPr/>
        </p:nvSpPr>
        <p:spPr>
          <a:xfrm>
            <a:off x="1562100" y="989294"/>
            <a:ext cx="1600200" cy="523220"/>
          </a:xfrm>
          <a:prstGeom prst="rect">
            <a:avLst/>
          </a:prstGeom>
          <a:noFill/>
        </p:spPr>
        <p:txBody>
          <a:bodyPr wrap="square" rtlCol="0">
            <a:spAutoFit/>
          </a:bodyPr>
          <a:lstStyle/>
          <a:p>
            <a:pPr algn="ctr"/>
            <a:r>
              <a:rPr lang="en-US" sz="2800" dirty="0">
                <a:latin typeface="Bradley Hand ITC" pitchFamily="66" charset="0"/>
              </a:rPr>
              <a:t>Cause</a:t>
            </a:r>
          </a:p>
        </p:txBody>
      </p:sp>
      <p:sp>
        <p:nvSpPr>
          <p:cNvPr id="26" name="TextBox 25">
            <a:extLst>
              <a:ext uri="{FF2B5EF4-FFF2-40B4-BE49-F238E27FC236}">
                <a16:creationId xmlns:a16="http://schemas.microsoft.com/office/drawing/2014/main" id="{E51CE09E-AE41-47EA-A4FD-7F83847219B1}"/>
              </a:ext>
            </a:extLst>
          </p:cNvPr>
          <p:cNvSpPr txBox="1"/>
          <p:nvPr/>
        </p:nvSpPr>
        <p:spPr>
          <a:xfrm>
            <a:off x="6400800" y="914400"/>
            <a:ext cx="1600200" cy="523220"/>
          </a:xfrm>
          <a:prstGeom prst="rect">
            <a:avLst/>
          </a:prstGeom>
          <a:noFill/>
        </p:spPr>
        <p:txBody>
          <a:bodyPr wrap="square" rtlCol="0">
            <a:spAutoFit/>
          </a:bodyPr>
          <a:lstStyle/>
          <a:p>
            <a:pPr algn="ctr"/>
            <a:r>
              <a:rPr lang="en-US" sz="2800" dirty="0">
                <a:latin typeface="Bradley Hand ITC" pitchFamily="66" charset="0"/>
              </a:rPr>
              <a:t>Effect</a:t>
            </a:r>
          </a:p>
        </p:txBody>
      </p:sp>
      <p:sp>
        <p:nvSpPr>
          <p:cNvPr id="27" name="TextBox 26">
            <a:extLst>
              <a:ext uri="{FF2B5EF4-FFF2-40B4-BE49-F238E27FC236}">
                <a16:creationId xmlns:a16="http://schemas.microsoft.com/office/drawing/2014/main" id="{80EC896A-24EB-457A-AEE8-1F382989A7A4}"/>
              </a:ext>
            </a:extLst>
          </p:cNvPr>
          <p:cNvSpPr txBox="1"/>
          <p:nvPr/>
        </p:nvSpPr>
        <p:spPr>
          <a:xfrm>
            <a:off x="2112065" y="2252990"/>
            <a:ext cx="1600200" cy="523220"/>
          </a:xfrm>
          <a:prstGeom prst="rect">
            <a:avLst/>
          </a:prstGeom>
          <a:noFill/>
        </p:spPr>
        <p:txBody>
          <a:bodyPr wrap="square" rtlCol="0">
            <a:spAutoFit/>
          </a:bodyPr>
          <a:lstStyle/>
          <a:p>
            <a:pPr algn="ctr"/>
            <a:r>
              <a:rPr lang="en-US" sz="2800" dirty="0">
                <a:latin typeface="Bradley Hand ITC" pitchFamily="66" charset="0"/>
              </a:rPr>
              <a:t>Choice</a:t>
            </a:r>
          </a:p>
        </p:txBody>
      </p:sp>
      <p:sp>
        <p:nvSpPr>
          <p:cNvPr id="28" name="TextBox 27">
            <a:extLst>
              <a:ext uri="{FF2B5EF4-FFF2-40B4-BE49-F238E27FC236}">
                <a16:creationId xmlns:a16="http://schemas.microsoft.com/office/drawing/2014/main" id="{C22F4B84-BA97-46DF-B9C4-187631E9A366}"/>
              </a:ext>
            </a:extLst>
          </p:cNvPr>
          <p:cNvSpPr txBox="1"/>
          <p:nvPr/>
        </p:nvSpPr>
        <p:spPr>
          <a:xfrm>
            <a:off x="5652052" y="2114171"/>
            <a:ext cx="2743200" cy="523220"/>
          </a:xfrm>
          <a:prstGeom prst="rect">
            <a:avLst/>
          </a:prstGeom>
          <a:noFill/>
        </p:spPr>
        <p:txBody>
          <a:bodyPr wrap="square" rtlCol="0">
            <a:spAutoFit/>
          </a:bodyPr>
          <a:lstStyle/>
          <a:p>
            <a:pPr algn="ctr"/>
            <a:r>
              <a:rPr lang="en-US" sz="2800" dirty="0">
                <a:latin typeface="Bradley Hand ITC" pitchFamily="66" charset="0"/>
              </a:rPr>
              <a:t>Accountability</a:t>
            </a:r>
          </a:p>
        </p:txBody>
      </p:sp>
      <p:sp>
        <p:nvSpPr>
          <p:cNvPr id="29" name="TextBox 28">
            <a:extLst>
              <a:ext uri="{FF2B5EF4-FFF2-40B4-BE49-F238E27FC236}">
                <a16:creationId xmlns:a16="http://schemas.microsoft.com/office/drawing/2014/main" id="{8FC311A3-D8C9-40C0-89A1-C75FC80A12F6}"/>
              </a:ext>
            </a:extLst>
          </p:cNvPr>
          <p:cNvSpPr txBox="1"/>
          <p:nvPr/>
        </p:nvSpPr>
        <p:spPr>
          <a:xfrm>
            <a:off x="3906493" y="2484909"/>
            <a:ext cx="1981200" cy="523220"/>
          </a:xfrm>
          <a:prstGeom prst="rect">
            <a:avLst/>
          </a:prstGeom>
          <a:noFill/>
        </p:spPr>
        <p:txBody>
          <a:bodyPr wrap="square" rtlCol="0">
            <a:spAutoFit/>
          </a:bodyPr>
          <a:lstStyle/>
          <a:p>
            <a:pPr algn="ctr"/>
            <a:r>
              <a:rPr lang="en-US" sz="2800" dirty="0">
                <a:latin typeface="Bradley Hand ITC" pitchFamily="66" charset="0"/>
              </a:rPr>
              <a:t>Gratitude</a:t>
            </a:r>
          </a:p>
        </p:txBody>
      </p:sp>
      <p:sp>
        <p:nvSpPr>
          <p:cNvPr id="30" name="TextBox 29">
            <a:extLst>
              <a:ext uri="{FF2B5EF4-FFF2-40B4-BE49-F238E27FC236}">
                <a16:creationId xmlns:a16="http://schemas.microsoft.com/office/drawing/2014/main" id="{B10D6415-A106-44FF-AFA9-3A8E7C67E388}"/>
              </a:ext>
            </a:extLst>
          </p:cNvPr>
          <p:cNvSpPr txBox="1"/>
          <p:nvPr/>
        </p:nvSpPr>
        <p:spPr>
          <a:xfrm>
            <a:off x="1322733" y="2938790"/>
            <a:ext cx="2590800" cy="523220"/>
          </a:xfrm>
          <a:prstGeom prst="rect">
            <a:avLst/>
          </a:prstGeom>
          <a:noFill/>
        </p:spPr>
        <p:txBody>
          <a:bodyPr wrap="square" rtlCol="0">
            <a:spAutoFit/>
          </a:bodyPr>
          <a:lstStyle/>
          <a:p>
            <a:pPr algn="ctr"/>
            <a:r>
              <a:rPr lang="en-US" sz="2800" dirty="0">
                <a:latin typeface="Bradley Hand ITC" pitchFamily="66" charset="0"/>
              </a:rPr>
              <a:t>Abundance</a:t>
            </a:r>
          </a:p>
        </p:txBody>
      </p:sp>
      <p:sp>
        <p:nvSpPr>
          <p:cNvPr id="31" name="TextBox 30">
            <a:extLst>
              <a:ext uri="{FF2B5EF4-FFF2-40B4-BE49-F238E27FC236}">
                <a16:creationId xmlns:a16="http://schemas.microsoft.com/office/drawing/2014/main" id="{01621B12-18F2-4BB8-8E92-7F7169F3FB61}"/>
              </a:ext>
            </a:extLst>
          </p:cNvPr>
          <p:cNvSpPr txBox="1"/>
          <p:nvPr/>
        </p:nvSpPr>
        <p:spPr>
          <a:xfrm>
            <a:off x="2751483" y="-12792"/>
            <a:ext cx="1600200" cy="523220"/>
          </a:xfrm>
          <a:prstGeom prst="rect">
            <a:avLst/>
          </a:prstGeom>
          <a:noFill/>
        </p:spPr>
        <p:txBody>
          <a:bodyPr wrap="square" rtlCol="0">
            <a:spAutoFit/>
          </a:bodyPr>
          <a:lstStyle/>
          <a:p>
            <a:pPr algn="ctr"/>
            <a:r>
              <a:rPr lang="en-US" sz="2800" dirty="0">
                <a:latin typeface="Bradley Hand ITC" pitchFamily="66" charset="0"/>
              </a:rPr>
              <a:t>Thought</a:t>
            </a:r>
          </a:p>
        </p:txBody>
      </p:sp>
      <p:sp>
        <p:nvSpPr>
          <p:cNvPr id="32" name="TextBox 31">
            <a:extLst>
              <a:ext uri="{FF2B5EF4-FFF2-40B4-BE49-F238E27FC236}">
                <a16:creationId xmlns:a16="http://schemas.microsoft.com/office/drawing/2014/main" id="{E79E5C75-EA46-40D2-ABC2-5A8052D5859A}"/>
              </a:ext>
            </a:extLst>
          </p:cNvPr>
          <p:cNvSpPr txBox="1"/>
          <p:nvPr/>
        </p:nvSpPr>
        <p:spPr>
          <a:xfrm>
            <a:off x="5578336" y="4127833"/>
            <a:ext cx="2209800" cy="523220"/>
          </a:xfrm>
          <a:prstGeom prst="rect">
            <a:avLst/>
          </a:prstGeom>
          <a:noFill/>
        </p:spPr>
        <p:txBody>
          <a:bodyPr wrap="square" rtlCol="0">
            <a:spAutoFit/>
          </a:bodyPr>
          <a:lstStyle/>
          <a:p>
            <a:pPr algn="ctr"/>
            <a:r>
              <a:rPr lang="en-US" sz="2800" dirty="0">
                <a:latin typeface="Bradley Hand ITC" pitchFamily="66" charset="0"/>
              </a:rPr>
              <a:t>Rhythm</a:t>
            </a:r>
          </a:p>
        </p:txBody>
      </p:sp>
      <p:sp>
        <p:nvSpPr>
          <p:cNvPr id="33" name="TextBox 32">
            <a:extLst>
              <a:ext uri="{FF2B5EF4-FFF2-40B4-BE49-F238E27FC236}">
                <a16:creationId xmlns:a16="http://schemas.microsoft.com/office/drawing/2014/main" id="{23938F0B-6995-4EEA-9B19-71036EEF353E}"/>
              </a:ext>
            </a:extLst>
          </p:cNvPr>
          <p:cNvSpPr txBox="1"/>
          <p:nvPr/>
        </p:nvSpPr>
        <p:spPr>
          <a:xfrm>
            <a:off x="2362200" y="3429000"/>
            <a:ext cx="1600200" cy="523220"/>
          </a:xfrm>
          <a:prstGeom prst="rect">
            <a:avLst/>
          </a:prstGeom>
          <a:noFill/>
        </p:spPr>
        <p:txBody>
          <a:bodyPr wrap="square" rtlCol="0">
            <a:spAutoFit/>
          </a:bodyPr>
          <a:lstStyle/>
          <a:p>
            <a:pPr algn="ctr"/>
            <a:r>
              <a:rPr lang="en-US" sz="2800" dirty="0">
                <a:latin typeface="Bradley Hand ITC" pitchFamily="66" charset="0"/>
              </a:rPr>
              <a:t>Health</a:t>
            </a:r>
          </a:p>
        </p:txBody>
      </p:sp>
      <p:sp>
        <p:nvSpPr>
          <p:cNvPr id="34" name="TextBox 33">
            <a:extLst>
              <a:ext uri="{FF2B5EF4-FFF2-40B4-BE49-F238E27FC236}">
                <a16:creationId xmlns:a16="http://schemas.microsoft.com/office/drawing/2014/main" id="{BFEBAF0B-623B-4549-8EB5-3C407EA748CA}"/>
              </a:ext>
            </a:extLst>
          </p:cNvPr>
          <p:cNvSpPr txBox="1"/>
          <p:nvPr/>
        </p:nvSpPr>
        <p:spPr>
          <a:xfrm>
            <a:off x="5867400" y="3269134"/>
            <a:ext cx="1600200" cy="523220"/>
          </a:xfrm>
          <a:prstGeom prst="rect">
            <a:avLst/>
          </a:prstGeom>
          <a:noFill/>
        </p:spPr>
        <p:txBody>
          <a:bodyPr wrap="square" rtlCol="0">
            <a:spAutoFit/>
          </a:bodyPr>
          <a:lstStyle/>
          <a:p>
            <a:pPr algn="ctr"/>
            <a:r>
              <a:rPr lang="en-US" sz="2800" dirty="0">
                <a:latin typeface="Bradley Hand ITC" pitchFamily="66" charset="0"/>
              </a:rPr>
              <a:t>Healing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448800" cy="2209800"/>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Box 2"/>
          <p:cNvSpPr txBox="1"/>
          <p:nvPr/>
        </p:nvSpPr>
        <p:spPr>
          <a:xfrm>
            <a:off x="228600" y="838200"/>
            <a:ext cx="8610600" cy="1077218"/>
          </a:xfrm>
          <a:prstGeom prst="rect">
            <a:avLst/>
          </a:prstGeom>
          <a:noFill/>
        </p:spPr>
        <p:txBody>
          <a:bodyPr wrap="square" rtlCol="0">
            <a:spAutoFit/>
          </a:bodyPr>
          <a:lstStyle/>
          <a:p>
            <a:pPr lvl="0" algn="ctr"/>
            <a:r>
              <a:rPr lang="en-US" sz="3200" dirty="0">
                <a:latin typeface="Constantia" pitchFamily="18" charset="0"/>
              </a:rPr>
              <a:t>BETWEEN  </a:t>
            </a:r>
          </a:p>
          <a:p>
            <a:pPr lvl="0" algn="ctr"/>
            <a:r>
              <a:rPr lang="en-US" sz="3200" dirty="0">
                <a:latin typeface="Constantia" pitchFamily="18" charset="0"/>
              </a:rPr>
              <a:t>A   REACTION           AND            A   RESPONSE</a:t>
            </a:r>
          </a:p>
        </p:txBody>
      </p:sp>
      <p:sp>
        <p:nvSpPr>
          <p:cNvPr id="9" name="TextBox 8"/>
          <p:cNvSpPr txBox="1"/>
          <p:nvPr/>
        </p:nvSpPr>
        <p:spPr>
          <a:xfrm>
            <a:off x="990600" y="228600"/>
            <a:ext cx="7162800" cy="707886"/>
          </a:xfrm>
          <a:prstGeom prst="rect">
            <a:avLst/>
          </a:prstGeom>
          <a:noFill/>
        </p:spPr>
        <p:txBody>
          <a:bodyPr wrap="square" rtlCol="0">
            <a:spAutoFit/>
          </a:bodyPr>
          <a:lstStyle/>
          <a:p>
            <a:r>
              <a:rPr lang="en-US" sz="4000" dirty="0"/>
              <a:t>CONSIDER THE DIFFERENCE</a:t>
            </a:r>
          </a:p>
        </p:txBody>
      </p:sp>
      <p:pic>
        <p:nvPicPr>
          <p:cNvPr id="6" name="Picture 5" descr="stress-blog.jpg"/>
          <p:cNvPicPr>
            <a:picLocks noChangeAspect="1"/>
          </p:cNvPicPr>
          <p:nvPr/>
        </p:nvPicPr>
        <p:blipFill>
          <a:blip r:embed="rId2" cstate="print"/>
          <a:stretch>
            <a:fillRect/>
          </a:stretch>
        </p:blipFill>
        <p:spPr>
          <a:xfrm>
            <a:off x="-76200" y="2209800"/>
            <a:ext cx="9296400" cy="46482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152400"/>
            <a:ext cx="8763000" cy="6553200"/>
          </a:xfrm>
          <a:prstGeom prst="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3891677"/>
            <a:ext cx="8839200" cy="2585323"/>
          </a:xfrm>
          <a:prstGeom prst="rect">
            <a:avLst/>
          </a:prstGeom>
          <a:noFill/>
        </p:spPr>
        <p:txBody>
          <a:bodyPr wrap="square" rtlCol="0">
            <a:spAutoFit/>
          </a:bodyPr>
          <a:lstStyle/>
          <a:p>
            <a:pPr algn="ctr"/>
            <a:r>
              <a:rPr lang="en-US" sz="5400" dirty="0">
                <a:solidFill>
                  <a:srgbClr val="334F15"/>
                </a:solidFill>
                <a:latin typeface="AR BONNIE" pitchFamily="2" charset="0"/>
              </a:rPr>
              <a:t>When someone gets triggered, </a:t>
            </a:r>
          </a:p>
          <a:p>
            <a:pPr algn="ctr"/>
            <a:r>
              <a:rPr lang="en-US" sz="5400" dirty="0">
                <a:solidFill>
                  <a:srgbClr val="334F15"/>
                </a:solidFill>
                <a:latin typeface="AR BONNIE" pitchFamily="2" charset="0"/>
              </a:rPr>
              <a:t>someone gets ‘shot’!  </a:t>
            </a:r>
          </a:p>
          <a:p>
            <a:pPr algn="ctr"/>
            <a:r>
              <a:rPr lang="en-US" sz="5400" dirty="0">
                <a:solidFill>
                  <a:srgbClr val="334F15"/>
                </a:solidFill>
                <a:latin typeface="AR BONNIE" pitchFamily="2" charset="0"/>
              </a:rPr>
              <a:t>How do you stop a bullet?</a:t>
            </a:r>
          </a:p>
        </p:txBody>
      </p:sp>
      <p:pic>
        <p:nvPicPr>
          <p:cNvPr id="5" name="Picture 4" descr="catching bullets.gif"/>
          <p:cNvPicPr>
            <a:picLocks noChangeAspect="1"/>
          </p:cNvPicPr>
          <p:nvPr/>
        </p:nvPicPr>
        <p:blipFill>
          <a:blip r:embed="rId2" cstate="print"/>
          <a:stretch>
            <a:fillRect/>
          </a:stretch>
        </p:blipFill>
        <p:spPr>
          <a:xfrm>
            <a:off x="228599" y="152399"/>
            <a:ext cx="8763001" cy="365760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ividing line.jpg"/>
          <p:cNvPicPr>
            <a:picLocks noChangeAspect="1"/>
          </p:cNvPicPr>
          <p:nvPr/>
        </p:nvPicPr>
        <p:blipFill>
          <a:blip r:embed="rId2" cstate="print"/>
          <a:stretch>
            <a:fillRect/>
          </a:stretch>
        </p:blipFill>
        <p:spPr>
          <a:xfrm>
            <a:off x="-8328" y="0"/>
            <a:ext cx="9160656" cy="6858000"/>
          </a:xfrm>
          <a:prstGeom prst="rect">
            <a:avLst/>
          </a:prstGeom>
        </p:spPr>
      </p:pic>
      <p:sp>
        <p:nvSpPr>
          <p:cNvPr id="14" name="Rectangle 13"/>
          <p:cNvSpPr/>
          <p:nvPr/>
        </p:nvSpPr>
        <p:spPr>
          <a:xfrm>
            <a:off x="5562600" y="2133600"/>
            <a:ext cx="3352800" cy="4495800"/>
          </a:xfrm>
          <a:prstGeom prst="rect">
            <a:avLst/>
          </a:prstGeom>
          <a:solidFill>
            <a:srgbClr val="D6DBD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638800" y="2209800"/>
            <a:ext cx="3276600" cy="4339650"/>
          </a:xfrm>
          <a:prstGeom prst="rect">
            <a:avLst/>
          </a:prstGeom>
          <a:noFill/>
        </p:spPr>
        <p:txBody>
          <a:bodyPr wrap="square" rtlCol="0">
            <a:spAutoFit/>
          </a:bodyPr>
          <a:lstStyle/>
          <a:p>
            <a:pPr algn="ctr"/>
            <a:r>
              <a:rPr lang="en-US" sz="2000" dirty="0">
                <a:solidFill>
                  <a:schemeClr val="accent1">
                    <a:lumMod val="50000"/>
                  </a:schemeClr>
                </a:solidFill>
                <a:latin typeface="Arial" pitchFamily="34" charset="0"/>
                <a:cs typeface="Arial" pitchFamily="34" charset="0"/>
              </a:rPr>
              <a:t>Between stimulus and response</a:t>
            </a:r>
          </a:p>
          <a:p>
            <a:pPr algn="ctr"/>
            <a:r>
              <a:rPr lang="en-US" sz="2000" dirty="0">
                <a:solidFill>
                  <a:schemeClr val="accent1">
                    <a:lumMod val="50000"/>
                  </a:schemeClr>
                </a:solidFill>
                <a:latin typeface="Arial" pitchFamily="34" charset="0"/>
                <a:cs typeface="Arial" pitchFamily="34" charset="0"/>
              </a:rPr>
              <a:t>there is a space.</a:t>
            </a:r>
          </a:p>
          <a:p>
            <a:pPr algn="ctr"/>
            <a:endParaRPr lang="en-US" sz="2000" dirty="0">
              <a:solidFill>
                <a:schemeClr val="accent1">
                  <a:lumMod val="50000"/>
                </a:schemeClr>
              </a:solidFill>
              <a:latin typeface="Arial" pitchFamily="34" charset="0"/>
              <a:cs typeface="Arial" pitchFamily="34" charset="0"/>
            </a:endParaRPr>
          </a:p>
          <a:p>
            <a:pPr algn="ctr"/>
            <a:r>
              <a:rPr lang="en-US" sz="2000" dirty="0">
                <a:solidFill>
                  <a:schemeClr val="accent1">
                    <a:lumMod val="50000"/>
                  </a:schemeClr>
                </a:solidFill>
                <a:latin typeface="Arial" pitchFamily="34" charset="0"/>
                <a:cs typeface="Arial" pitchFamily="34" charset="0"/>
              </a:rPr>
              <a:t>In that space is our power </a:t>
            </a:r>
          </a:p>
          <a:p>
            <a:pPr algn="ctr"/>
            <a:r>
              <a:rPr lang="en-US" sz="2000" dirty="0">
                <a:solidFill>
                  <a:schemeClr val="accent1">
                    <a:lumMod val="50000"/>
                  </a:schemeClr>
                </a:solidFill>
                <a:latin typeface="Arial" pitchFamily="34" charset="0"/>
                <a:cs typeface="Arial" pitchFamily="34" charset="0"/>
              </a:rPr>
              <a:t>to choose our response.</a:t>
            </a:r>
          </a:p>
          <a:p>
            <a:pPr algn="ctr"/>
            <a:endParaRPr lang="en-US" sz="2000" dirty="0">
              <a:solidFill>
                <a:schemeClr val="accent1">
                  <a:lumMod val="50000"/>
                </a:schemeClr>
              </a:solidFill>
              <a:latin typeface="Arial" pitchFamily="34" charset="0"/>
              <a:cs typeface="Arial" pitchFamily="34" charset="0"/>
            </a:endParaRPr>
          </a:p>
          <a:p>
            <a:pPr algn="ctr"/>
            <a:r>
              <a:rPr lang="en-US" sz="2000" dirty="0">
                <a:solidFill>
                  <a:schemeClr val="accent1">
                    <a:lumMod val="50000"/>
                  </a:schemeClr>
                </a:solidFill>
                <a:latin typeface="Arial" pitchFamily="34" charset="0"/>
                <a:cs typeface="Arial" pitchFamily="34" charset="0"/>
              </a:rPr>
              <a:t>In our response lies</a:t>
            </a:r>
          </a:p>
          <a:p>
            <a:pPr algn="ctr"/>
            <a:r>
              <a:rPr lang="en-US" sz="2000" dirty="0">
                <a:solidFill>
                  <a:schemeClr val="accent1">
                    <a:lumMod val="50000"/>
                  </a:schemeClr>
                </a:solidFill>
                <a:latin typeface="Arial" pitchFamily="34" charset="0"/>
                <a:cs typeface="Arial" pitchFamily="34" charset="0"/>
              </a:rPr>
              <a:t>our growth </a:t>
            </a:r>
          </a:p>
          <a:p>
            <a:pPr algn="ctr"/>
            <a:r>
              <a:rPr lang="en-US" sz="2000" dirty="0">
                <a:solidFill>
                  <a:schemeClr val="accent1">
                    <a:lumMod val="50000"/>
                  </a:schemeClr>
                </a:solidFill>
                <a:latin typeface="Arial" pitchFamily="34" charset="0"/>
                <a:cs typeface="Arial" pitchFamily="34" charset="0"/>
              </a:rPr>
              <a:t>and </a:t>
            </a:r>
          </a:p>
          <a:p>
            <a:pPr algn="ctr"/>
            <a:r>
              <a:rPr lang="en-US" sz="2000" dirty="0">
                <a:solidFill>
                  <a:schemeClr val="accent1">
                    <a:lumMod val="50000"/>
                  </a:schemeClr>
                </a:solidFill>
                <a:latin typeface="Arial" pitchFamily="34" charset="0"/>
                <a:cs typeface="Arial" pitchFamily="34" charset="0"/>
              </a:rPr>
              <a:t>our </a:t>
            </a:r>
          </a:p>
          <a:p>
            <a:pPr algn="ctr"/>
            <a:r>
              <a:rPr lang="en-US" sz="2000" dirty="0">
                <a:solidFill>
                  <a:schemeClr val="accent1">
                    <a:lumMod val="50000"/>
                  </a:schemeClr>
                </a:solidFill>
                <a:latin typeface="Arial" pitchFamily="34" charset="0"/>
                <a:cs typeface="Arial" pitchFamily="34" charset="0"/>
              </a:rPr>
              <a:t>freedom.</a:t>
            </a:r>
          </a:p>
          <a:p>
            <a:pPr algn="ctr"/>
            <a:endParaRPr lang="en-US" sz="2000" dirty="0">
              <a:solidFill>
                <a:schemeClr val="accent1">
                  <a:lumMod val="50000"/>
                </a:schemeClr>
              </a:solidFill>
              <a:latin typeface="Arial" pitchFamily="34" charset="0"/>
              <a:cs typeface="Arial" pitchFamily="34" charset="0"/>
            </a:endParaRPr>
          </a:p>
          <a:p>
            <a:pPr algn="ctr"/>
            <a:r>
              <a:rPr lang="en-US" sz="1600" dirty="0">
                <a:solidFill>
                  <a:schemeClr val="accent1">
                    <a:lumMod val="50000"/>
                  </a:schemeClr>
                </a:solidFill>
                <a:latin typeface="Arial" pitchFamily="34" charset="0"/>
                <a:cs typeface="Arial" pitchFamily="34" charset="0"/>
              </a:rPr>
              <a:t>Viktor E. </a:t>
            </a:r>
            <a:r>
              <a:rPr lang="en-US" sz="1600" dirty="0" err="1">
                <a:solidFill>
                  <a:schemeClr val="accent1">
                    <a:lumMod val="50000"/>
                  </a:schemeClr>
                </a:solidFill>
                <a:latin typeface="Arial" pitchFamily="34" charset="0"/>
                <a:cs typeface="Arial" pitchFamily="34" charset="0"/>
              </a:rPr>
              <a:t>Frankl</a:t>
            </a:r>
            <a:endParaRPr lang="en-US" sz="1600" dirty="0">
              <a:solidFill>
                <a:schemeClr val="accent1">
                  <a:lumMod val="50000"/>
                </a:schemeClr>
              </a:solidFill>
              <a:latin typeface="Arial" pitchFamily="34" charset="0"/>
              <a:cs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waterfall over some water&#10;&#10;Description automatically generated">
            <a:extLst>
              <a:ext uri="{FF2B5EF4-FFF2-40B4-BE49-F238E27FC236}">
                <a16:creationId xmlns:a16="http://schemas.microsoft.com/office/drawing/2014/main" id="{9A5597D2-B2B8-4AA9-B155-D242AB94D6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96421" cy="7086600"/>
          </a:xfrm>
          <a:prstGeom prst="rect">
            <a:avLst/>
          </a:prstGeom>
          <a:solidFill>
            <a:schemeClr val="tx1">
              <a:lumMod val="50000"/>
            </a:schemeClr>
          </a:solidFill>
        </p:spPr>
      </p:pic>
      <p:sp>
        <p:nvSpPr>
          <p:cNvPr id="2" name="Rectangle 1">
            <a:extLst>
              <a:ext uri="{FF2B5EF4-FFF2-40B4-BE49-F238E27FC236}">
                <a16:creationId xmlns:a16="http://schemas.microsoft.com/office/drawing/2014/main" id="{00CC81B3-2A3C-49EA-9B9C-F1CD7FBC319E}"/>
              </a:ext>
            </a:extLst>
          </p:cNvPr>
          <p:cNvSpPr/>
          <p:nvPr/>
        </p:nvSpPr>
        <p:spPr>
          <a:xfrm>
            <a:off x="5334000" y="4495800"/>
            <a:ext cx="3683810" cy="24384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5486400" y="4648200"/>
            <a:ext cx="3657600" cy="2057400"/>
          </a:xfrm>
        </p:spPr>
        <p:txBody>
          <a:bodyPr>
            <a:normAutofit/>
          </a:bodyPr>
          <a:lstStyle/>
          <a:p>
            <a:pPr algn="ctr"/>
            <a:r>
              <a:rPr lang="en-US" sz="3200" dirty="0">
                <a:solidFill>
                  <a:schemeClr val="tx1"/>
                </a:solidFill>
              </a:rPr>
              <a:t>This presentation created by </a:t>
            </a:r>
            <a:br>
              <a:rPr lang="en-US" sz="3200" dirty="0">
                <a:solidFill>
                  <a:schemeClr val="tx1"/>
                </a:solidFill>
              </a:rPr>
            </a:br>
            <a:r>
              <a:rPr lang="en-US" sz="3200" dirty="0">
                <a:solidFill>
                  <a:schemeClr val="tx1"/>
                </a:solidFill>
              </a:rPr>
              <a:t>Julia Fairchild </a:t>
            </a:r>
            <a:br>
              <a:rPr lang="en-US" sz="3200" dirty="0">
                <a:solidFill>
                  <a:schemeClr val="tx1"/>
                </a:solidFill>
              </a:rPr>
            </a:br>
            <a:r>
              <a:rPr lang="en-US" sz="3200" dirty="0">
                <a:solidFill>
                  <a:schemeClr val="tx1"/>
                </a:solidFill>
              </a:rPr>
              <a:t>with loving Aloha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ke a breath.jpg"/>
          <p:cNvPicPr>
            <a:picLocks noChangeAspect="1"/>
          </p:cNvPicPr>
          <p:nvPr/>
        </p:nvPicPr>
        <p:blipFill>
          <a:blip r:embed="rId2" cstate="print"/>
          <a:stretch>
            <a:fillRect/>
          </a:stretch>
        </p:blipFill>
        <p:spPr>
          <a:xfrm>
            <a:off x="0" y="1193800"/>
            <a:ext cx="9144000" cy="5740400"/>
          </a:xfrm>
          <a:prstGeom prst="rect">
            <a:avLst/>
          </a:prstGeom>
        </p:spPr>
      </p:pic>
      <p:sp>
        <p:nvSpPr>
          <p:cNvPr id="7" name="Rectangle 6"/>
          <p:cNvSpPr/>
          <p:nvPr/>
        </p:nvSpPr>
        <p:spPr>
          <a:xfrm>
            <a:off x="0" y="0"/>
            <a:ext cx="9144000" cy="1371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019800" y="1993642"/>
            <a:ext cx="2895600" cy="5016758"/>
          </a:xfrm>
          <a:prstGeom prst="rect">
            <a:avLst/>
          </a:prstGeom>
          <a:noFill/>
        </p:spPr>
        <p:txBody>
          <a:bodyPr wrap="square" rtlCol="0">
            <a:spAutoFit/>
          </a:bodyPr>
          <a:lstStyle/>
          <a:p>
            <a:r>
              <a:rPr lang="en-US" sz="8000" dirty="0">
                <a:solidFill>
                  <a:schemeClr val="bg1">
                    <a:lumMod val="95000"/>
                    <a:lumOff val="5000"/>
                  </a:schemeClr>
                </a:solidFill>
              </a:rPr>
              <a:t>W</a:t>
            </a:r>
            <a:r>
              <a:rPr lang="en-US" sz="3600" dirty="0">
                <a:solidFill>
                  <a:schemeClr val="bg1">
                    <a:lumMod val="95000"/>
                    <a:lumOff val="5000"/>
                  </a:schemeClr>
                </a:solidFill>
              </a:rPr>
              <a:t>HY</a:t>
            </a:r>
          </a:p>
          <a:p>
            <a:r>
              <a:rPr lang="en-US" sz="8000" dirty="0">
                <a:solidFill>
                  <a:schemeClr val="bg1">
                    <a:lumMod val="95000"/>
                    <a:lumOff val="5000"/>
                  </a:schemeClr>
                </a:solidFill>
              </a:rPr>
              <a:t>A</a:t>
            </a:r>
            <a:r>
              <a:rPr lang="en-US" sz="3600" dirty="0">
                <a:solidFill>
                  <a:schemeClr val="bg1">
                    <a:lumMod val="95000"/>
                    <a:lumOff val="5000"/>
                  </a:schemeClr>
                </a:solidFill>
              </a:rPr>
              <a:t>M</a:t>
            </a:r>
          </a:p>
          <a:p>
            <a:r>
              <a:rPr lang="en-US" sz="8000" dirty="0">
                <a:solidFill>
                  <a:schemeClr val="bg1">
                    <a:lumMod val="95000"/>
                    <a:lumOff val="5000"/>
                  </a:schemeClr>
                </a:solidFill>
              </a:rPr>
              <a:t>I</a:t>
            </a:r>
          </a:p>
          <a:p>
            <a:r>
              <a:rPr lang="en-US" sz="8000" dirty="0">
                <a:solidFill>
                  <a:schemeClr val="bg1">
                    <a:lumMod val="95000"/>
                    <a:lumOff val="5000"/>
                  </a:schemeClr>
                </a:solidFill>
              </a:rPr>
              <a:t>T</a:t>
            </a:r>
            <a:r>
              <a:rPr lang="en-US" sz="3600" dirty="0">
                <a:solidFill>
                  <a:schemeClr val="bg1">
                    <a:lumMod val="95000"/>
                    <a:lumOff val="5000"/>
                  </a:schemeClr>
                </a:solidFill>
              </a:rPr>
              <a:t>ALKING?</a:t>
            </a:r>
          </a:p>
        </p:txBody>
      </p:sp>
      <p:sp>
        <p:nvSpPr>
          <p:cNvPr id="5" name="Rectangle 4"/>
          <p:cNvSpPr/>
          <p:nvPr/>
        </p:nvSpPr>
        <p:spPr>
          <a:xfrm>
            <a:off x="1143000" y="228600"/>
            <a:ext cx="7543800" cy="1077218"/>
          </a:xfrm>
          <a:prstGeom prst="rect">
            <a:avLst/>
          </a:prstGeom>
        </p:spPr>
        <p:txBody>
          <a:bodyPr wrap="square">
            <a:spAutoFit/>
          </a:bodyPr>
          <a:lstStyle/>
          <a:p>
            <a:pPr algn="ctr"/>
            <a:r>
              <a:rPr lang="en-US" sz="3200" dirty="0">
                <a:solidFill>
                  <a:schemeClr val="tx1">
                    <a:lumMod val="50000"/>
                  </a:schemeClr>
                </a:solidFill>
              </a:rPr>
              <a:t>One helpful exercise might be to WAIT, take a deep breath, and ask. </a:t>
            </a:r>
            <a:r>
              <a:rPr lang="en-US" sz="3200" dirty="0">
                <a:solidFill>
                  <a:schemeClr val="tx1">
                    <a:lumMod val="65000"/>
                  </a:schemeClr>
                </a:solidFill>
              </a:rPr>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n control.JPG"/>
          <p:cNvPicPr>
            <a:picLocks noChangeAspect="1"/>
          </p:cNvPicPr>
          <p:nvPr/>
        </p:nvPicPr>
        <p:blipFill>
          <a:blip r:embed="rId2" cstate="print"/>
          <a:stretch>
            <a:fillRect/>
          </a:stretch>
        </p:blipFill>
        <p:spPr>
          <a:xfrm>
            <a:off x="0" y="-78619"/>
            <a:ext cx="9144000" cy="4345819"/>
          </a:xfrm>
          <a:prstGeom prst="rect">
            <a:avLst/>
          </a:prstGeom>
        </p:spPr>
      </p:pic>
      <p:sp>
        <p:nvSpPr>
          <p:cNvPr id="6" name="Rectangle 5"/>
          <p:cNvSpPr/>
          <p:nvPr/>
        </p:nvSpPr>
        <p:spPr>
          <a:xfrm>
            <a:off x="0" y="4191000"/>
            <a:ext cx="9144000" cy="2971801"/>
          </a:xfrm>
          <a:prstGeom prst="rect">
            <a:avLst/>
          </a:prstGeom>
          <a:solidFill>
            <a:schemeClr val="bg1">
              <a:lumMod val="50000"/>
              <a:lumOff val="50000"/>
            </a:schemeClr>
          </a:solidFill>
          <a:ln w="3175">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2">
                  <a:lumMod val="50000"/>
                </a:schemeClr>
              </a:solidFill>
            </a:endParaRPr>
          </a:p>
        </p:txBody>
      </p:sp>
      <p:sp>
        <p:nvSpPr>
          <p:cNvPr id="7" name="TextBox 6"/>
          <p:cNvSpPr txBox="1"/>
          <p:nvPr/>
        </p:nvSpPr>
        <p:spPr>
          <a:xfrm>
            <a:off x="990600" y="4267200"/>
            <a:ext cx="7315200" cy="2831544"/>
          </a:xfrm>
          <a:prstGeom prst="rect">
            <a:avLst/>
          </a:prstGeom>
          <a:noFill/>
        </p:spPr>
        <p:txBody>
          <a:bodyPr wrap="square" rtlCol="0">
            <a:spAutoFit/>
          </a:bodyPr>
          <a:lstStyle/>
          <a:p>
            <a:pPr algn="ctr"/>
            <a:r>
              <a:rPr lang="en-US" sz="2400" dirty="0"/>
              <a:t>When we </a:t>
            </a:r>
            <a:r>
              <a:rPr lang="en-US" sz="2400" b="1" dirty="0"/>
              <a:t>react, </a:t>
            </a:r>
          </a:p>
          <a:p>
            <a:pPr algn="ctr"/>
            <a:r>
              <a:rPr lang="en-US" sz="2400" dirty="0"/>
              <a:t>we are giving away our power.  </a:t>
            </a:r>
          </a:p>
          <a:p>
            <a:pPr algn="ctr"/>
            <a:endParaRPr lang="en-US" sz="2400" dirty="0"/>
          </a:p>
          <a:p>
            <a:pPr algn="ctr"/>
            <a:r>
              <a:rPr lang="en-US" sz="2400" dirty="0"/>
              <a:t>When we </a:t>
            </a:r>
            <a:r>
              <a:rPr lang="en-US" sz="2400" b="1" dirty="0"/>
              <a:t>respond</a:t>
            </a:r>
            <a:r>
              <a:rPr lang="en-US" sz="2400" dirty="0"/>
              <a:t>,</a:t>
            </a:r>
          </a:p>
          <a:p>
            <a:pPr algn="ctr"/>
            <a:r>
              <a:rPr lang="en-US" sz="2400" dirty="0"/>
              <a:t> we are controlling ourselves.</a:t>
            </a:r>
          </a:p>
          <a:p>
            <a:pPr algn="ctr"/>
            <a:endParaRPr lang="en-US" sz="1600" dirty="0"/>
          </a:p>
          <a:p>
            <a:pPr algn="ctr"/>
            <a:r>
              <a:rPr lang="en-US" dirty="0"/>
              <a:t>Bob Proctor </a:t>
            </a:r>
          </a:p>
          <a:p>
            <a:pPr algn="ctr"/>
            <a:endParaRPr lang="en-US"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atching anger.jpg"/>
          <p:cNvPicPr>
            <a:picLocks noChangeAspect="1"/>
          </p:cNvPicPr>
          <p:nvPr/>
        </p:nvPicPr>
        <p:blipFill>
          <a:blip r:embed="rId3" cstate="print"/>
          <a:stretch>
            <a:fillRect/>
          </a:stretch>
        </p:blipFill>
        <p:spPr>
          <a:xfrm>
            <a:off x="821202" y="0"/>
            <a:ext cx="7501597" cy="6858000"/>
          </a:xfrm>
          <a:prstGeom prst="rect">
            <a:avLst/>
          </a:prstGeom>
        </p:spPr>
      </p:pic>
      <p:sp>
        <p:nvSpPr>
          <p:cNvPr id="6" name="TextBox 5">
            <a:extLst>
              <a:ext uri="{FF2B5EF4-FFF2-40B4-BE49-F238E27FC236}">
                <a16:creationId xmlns:a16="http://schemas.microsoft.com/office/drawing/2014/main" id="{0F7ADF27-446A-4CF4-AAD5-DD93CEB9503C}"/>
              </a:ext>
            </a:extLst>
          </p:cNvPr>
          <p:cNvSpPr txBox="1"/>
          <p:nvPr/>
        </p:nvSpPr>
        <p:spPr>
          <a:xfrm>
            <a:off x="2971800" y="3611701"/>
            <a:ext cx="2667000" cy="3170099"/>
          </a:xfrm>
          <a:prstGeom prst="rect">
            <a:avLst/>
          </a:prstGeom>
          <a:noFill/>
        </p:spPr>
        <p:txBody>
          <a:bodyPr wrap="square" rtlCol="0">
            <a:spAutoFit/>
          </a:bodyPr>
          <a:lstStyle/>
          <a:p>
            <a:pPr algn="ctr"/>
            <a:r>
              <a:rPr lang="en-US" sz="2000" i="1" dirty="0">
                <a:solidFill>
                  <a:schemeClr val="bg1"/>
                </a:solidFill>
              </a:rPr>
              <a:t>Reacting</a:t>
            </a:r>
            <a:r>
              <a:rPr lang="en-US" sz="2000" dirty="0">
                <a:solidFill>
                  <a:schemeClr val="bg1"/>
                </a:solidFill>
              </a:rPr>
              <a:t> </a:t>
            </a:r>
          </a:p>
          <a:p>
            <a:pPr algn="ctr"/>
            <a:r>
              <a:rPr lang="en-US" sz="2000" dirty="0">
                <a:solidFill>
                  <a:schemeClr val="bg1"/>
                </a:solidFill>
              </a:rPr>
              <a:t>to mirror </a:t>
            </a:r>
          </a:p>
          <a:p>
            <a:pPr algn="ctr"/>
            <a:r>
              <a:rPr lang="en-US" sz="2000" dirty="0">
                <a:solidFill>
                  <a:schemeClr val="bg1"/>
                </a:solidFill>
              </a:rPr>
              <a:t>anger, confusion, anxiety or fear</a:t>
            </a:r>
          </a:p>
          <a:p>
            <a:pPr algn="ctr"/>
            <a:r>
              <a:rPr lang="en-US" sz="2000" dirty="0">
                <a:solidFill>
                  <a:schemeClr val="bg1"/>
                </a:solidFill>
              </a:rPr>
              <a:t> in another </a:t>
            </a:r>
          </a:p>
          <a:p>
            <a:pPr algn="ctr"/>
            <a:r>
              <a:rPr lang="en-US" sz="2000" dirty="0">
                <a:solidFill>
                  <a:schemeClr val="bg1"/>
                </a:solidFill>
              </a:rPr>
              <a:t> encourages them </a:t>
            </a:r>
          </a:p>
          <a:p>
            <a:pPr algn="ctr"/>
            <a:r>
              <a:rPr lang="en-US" sz="2000" dirty="0">
                <a:solidFill>
                  <a:schemeClr val="bg1"/>
                </a:solidFill>
              </a:rPr>
              <a:t>to believe </a:t>
            </a:r>
          </a:p>
          <a:p>
            <a:pPr algn="ctr"/>
            <a:r>
              <a:rPr lang="en-US" sz="2000" dirty="0">
                <a:solidFill>
                  <a:schemeClr val="bg1"/>
                </a:solidFill>
              </a:rPr>
              <a:t>they are presenting the </a:t>
            </a:r>
          </a:p>
          <a:p>
            <a:pPr algn="ctr"/>
            <a:r>
              <a:rPr lang="en-US" sz="2000" dirty="0">
                <a:solidFill>
                  <a:schemeClr val="bg1"/>
                </a:solidFill>
              </a:rPr>
              <a:t>truth</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membering who we are.jpg"/>
          <p:cNvPicPr>
            <a:picLocks noChangeAspect="1"/>
          </p:cNvPicPr>
          <p:nvPr/>
        </p:nvPicPr>
        <p:blipFill>
          <a:blip r:embed="rId2" cstate="print"/>
          <a:stretch>
            <a:fillRect/>
          </a:stretch>
        </p:blipFill>
        <p:spPr>
          <a:xfrm>
            <a:off x="-1276889" y="-228600"/>
            <a:ext cx="10878950" cy="7239000"/>
          </a:xfrm>
          <a:prstGeom prst="rect">
            <a:avLst/>
          </a:prstGeom>
          <a:ln>
            <a:solidFill>
              <a:schemeClr val="tx1"/>
            </a:solidFill>
          </a:ln>
        </p:spPr>
      </p:pic>
      <p:sp>
        <p:nvSpPr>
          <p:cNvPr id="3" name="TextBox 2"/>
          <p:cNvSpPr txBox="1"/>
          <p:nvPr/>
        </p:nvSpPr>
        <p:spPr>
          <a:xfrm>
            <a:off x="5791200" y="304800"/>
            <a:ext cx="2514600" cy="6370975"/>
          </a:xfrm>
          <a:prstGeom prst="rect">
            <a:avLst/>
          </a:prstGeom>
          <a:noFill/>
        </p:spPr>
        <p:txBody>
          <a:bodyPr wrap="square" rtlCol="0">
            <a:spAutoFit/>
          </a:bodyPr>
          <a:lstStyle/>
          <a:p>
            <a:pPr algn="ctr"/>
            <a:r>
              <a:rPr lang="en-US" sz="2400" dirty="0"/>
              <a:t>or better, </a:t>
            </a:r>
          </a:p>
          <a:p>
            <a:pPr algn="ctr"/>
            <a:r>
              <a:rPr lang="en-US" sz="2400" dirty="0"/>
              <a:t>see him as perfect in his innocence, </a:t>
            </a:r>
          </a:p>
          <a:p>
            <a:pPr algn="ctr"/>
            <a:r>
              <a:rPr lang="en-US" sz="2400" dirty="0"/>
              <a:t>much like we view a child having a tantrum.</a:t>
            </a:r>
          </a:p>
          <a:p>
            <a:pPr algn="ctr"/>
            <a:endParaRPr lang="en-US" sz="2400" dirty="0"/>
          </a:p>
          <a:p>
            <a:pPr algn="ctr"/>
            <a:r>
              <a:rPr lang="en-US" sz="2400" dirty="0"/>
              <a:t>The more we come to love ourselves, </a:t>
            </a:r>
          </a:p>
          <a:p>
            <a:pPr algn="ctr"/>
            <a:r>
              <a:rPr lang="en-US" sz="2400" dirty="0"/>
              <a:t>the more</a:t>
            </a:r>
          </a:p>
          <a:p>
            <a:pPr algn="ctr"/>
            <a:r>
              <a:rPr lang="en-US" sz="2400" dirty="0"/>
              <a:t> we are  able </a:t>
            </a:r>
          </a:p>
          <a:p>
            <a:pPr algn="ctr"/>
            <a:r>
              <a:rPr lang="en-US" sz="2400" dirty="0"/>
              <a:t>to remain centered</a:t>
            </a:r>
          </a:p>
          <a:p>
            <a:pPr algn="ctr"/>
            <a:r>
              <a:rPr lang="en-US" sz="2400" dirty="0"/>
              <a:t> in compassion </a:t>
            </a:r>
          </a:p>
          <a:p>
            <a:pPr algn="ctr"/>
            <a:r>
              <a:rPr lang="en-US" sz="2400" dirty="0"/>
              <a:t>for others.</a:t>
            </a:r>
          </a:p>
        </p:txBody>
      </p:sp>
      <p:sp>
        <p:nvSpPr>
          <p:cNvPr id="4" name="TextBox 3"/>
          <p:cNvSpPr txBox="1"/>
          <p:nvPr/>
        </p:nvSpPr>
        <p:spPr>
          <a:xfrm>
            <a:off x="304800" y="145971"/>
            <a:ext cx="2590800" cy="3816429"/>
          </a:xfrm>
          <a:prstGeom prst="rect">
            <a:avLst/>
          </a:prstGeom>
          <a:noFill/>
        </p:spPr>
        <p:txBody>
          <a:bodyPr wrap="square" rtlCol="0">
            <a:spAutoFit/>
          </a:bodyPr>
          <a:lstStyle/>
          <a:p>
            <a:pPr algn="ctr"/>
            <a:r>
              <a:rPr lang="en-US" sz="2800" dirty="0"/>
              <a:t>Another response is to disregard the illusion and remember the other as </a:t>
            </a:r>
          </a:p>
          <a:p>
            <a:pPr algn="ctr"/>
            <a:r>
              <a:rPr lang="en-US" sz="2800" dirty="0"/>
              <a:t>perfect and joyful, </a:t>
            </a:r>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53B8CF-B1ED-42C9-8A82-E58FBDCDA018}"/>
              </a:ext>
            </a:extLst>
          </p:cNvPr>
          <p:cNvSpPr/>
          <p:nvPr/>
        </p:nvSpPr>
        <p:spPr>
          <a:xfrm>
            <a:off x="0" y="4648200"/>
            <a:ext cx="9144000" cy="22098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antrum.jpg"/>
          <p:cNvPicPr>
            <a:picLocks noChangeAspect="1"/>
          </p:cNvPicPr>
          <p:nvPr/>
        </p:nvPicPr>
        <p:blipFill>
          <a:blip r:embed="rId3" cstate="print"/>
          <a:stretch>
            <a:fillRect/>
          </a:stretch>
        </p:blipFill>
        <p:spPr>
          <a:xfrm>
            <a:off x="-914400" y="0"/>
            <a:ext cx="10515600" cy="7010400"/>
          </a:xfrm>
          <a:prstGeom prst="rect">
            <a:avLst/>
          </a:prstGeom>
        </p:spPr>
      </p:pic>
      <p:sp>
        <p:nvSpPr>
          <p:cNvPr id="3" name="TextBox 2"/>
          <p:cNvSpPr txBox="1"/>
          <p:nvPr/>
        </p:nvSpPr>
        <p:spPr>
          <a:xfrm>
            <a:off x="5029200" y="381000"/>
            <a:ext cx="3695642" cy="6093976"/>
          </a:xfrm>
          <a:prstGeom prst="rect">
            <a:avLst/>
          </a:prstGeom>
          <a:noFill/>
        </p:spPr>
        <p:txBody>
          <a:bodyPr wrap="square" rtlCol="0">
            <a:spAutoFit/>
          </a:bodyPr>
          <a:lstStyle/>
          <a:p>
            <a:pPr algn="ctr"/>
            <a:r>
              <a:rPr lang="en-US" sz="2600" dirty="0">
                <a:solidFill>
                  <a:schemeClr val="bg1">
                    <a:lumMod val="95000"/>
                    <a:lumOff val="5000"/>
                  </a:schemeClr>
                </a:solidFill>
                <a:latin typeface="+mj-lt"/>
              </a:rPr>
              <a:t>When a child takes an unreasonable stance, we hopefully are able to see beyond the moment, keep our own cool, and seek to discover and meet the needs of the child, no matter how ‘badly’ they are acting</a:t>
            </a:r>
          </a:p>
          <a:p>
            <a:pPr algn="ctr"/>
            <a:r>
              <a:rPr lang="en-US" sz="2600" dirty="0">
                <a:solidFill>
                  <a:schemeClr val="bg1">
                    <a:lumMod val="95000"/>
                    <a:lumOff val="5000"/>
                  </a:schemeClr>
                </a:solidFill>
                <a:latin typeface="+mj-lt"/>
              </a:rPr>
              <a:t> or reacting </a:t>
            </a:r>
          </a:p>
          <a:p>
            <a:pPr algn="ctr"/>
            <a:r>
              <a:rPr lang="en-US" sz="2600" dirty="0">
                <a:solidFill>
                  <a:schemeClr val="bg1">
                    <a:lumMod val="95000"/>
                    <a:lumOff val="5000"/>
                  </a:schemeClr>
                </a:solidFill>
                <a:latin typeface="+mj-lt"/>
              </a:rPr>
              <a:t>to the circumstances around them.  </a:t>
            </a:r>
          </a:p>
          <a:p>
            <a:pPr algn="ctr"/>
            <a:endParaRPr lang="en-US" sz="2600" dirty="0">
              <a:solidFill>
                <a:schemeClr val="bg1">
                  <a:lumMod val="95000"/>
                  <a:lumOff val="5000"/>
                </a:schemeClr>
              </a:solidFill>
              <a:latin typeface="+mj-lt"/>
            </a:endParaRPr>
          </a:p>
          <a:p>
            <a:pPr algn="ctr"/>
            <a:r>
              <a:rPr lang="en-US" sz="2600" dirty="0">
                <a:solidFill>
                  <a:schemeClr val="bg1">
                    <a:lumMod val="95000"/>
                    <a:lumOff val="5000"/>
                  </a:schemeClr>
                </a:solidFill>
                <a:latin typeface="+mj-lt"/>
              </a:rPr>
              <a:t>We take their inherent worth for granted.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gry man.jpg"/>
          <p:cNvPicPr>
            <a:picLocks noChangeAspect="1"/>
          </p:cNvPicPr>
          <p:nvPr/>
        </p:nvPicPr>
        <p:blipFill>
          <a:blip r:embed="rId2" cstate="print"/>
          <a:stretch>
            <a:fillRect/>
          </a:stretch>
        </p:blipFill>
        <p:spPr>
          <a:xfrm>
            <a:off x="0" y="3196590"/>
            <a:ext cx="4724400" cy="3661410"/>
          </a:xfrm>
          <a:prstGeom prst="rect">
            <a:avLst/>
          </a:prstGeom>
        </p:spPr>
      </p:pic>
      <p:pic>
        <p:nvPicPr>
          <p:cNvPr id="4" name="Picture 3" descr="anger.png"/>
          <p:cNvPicPr>
            <a:picLocks noChangeAspect="1"/>
          </p:cNvPicPr>
          <p:nvPr/>
        </p:nvPicPr>
        <p:blipFill>
          <a:blip r:embed="rId3" cstate="print"/>
          <a:stretch>
            <a:fillRect/>
          </a:stretch>
        </p:blipFill>
        <p:spPr>
          <a:xfrm>
            <a:off x="4575066" y="0"/>
            <a:ext cx="4568934" cy="3352800"/>
          </a:xfrm>
          <a:prstGeom prst="rect">
            <a:avLst/>
          </a:prstGeom>
        </p:spPr>
      </p:pic>
      <p:pic>
        <p:nvPicPr>
          <p:cNvPr id="9" name="Picture 8" descr="temper_blog2.jpg"/>
          <p:cNvPicPr>
            <a:picLocks noChangeAspect="1"/>
          </p:cNvPicPr>
          <p:nvPr/>
        </p:nvPicPr>
        <p:blipFill>
          <a:blip r:embed="rId4" cstate="print"/>
          <a:stretch>
            <a:fillRect/>
          </a:stretch>
        </p:blipFill>
        <p:spPr>
          <a:xfrm>
            <a:off x="0" y="-1"/>
            <a:ext cx="4724400" cy="3359049"/>
          </a:xfrm>
          <a:prstGeom prst="rect">
            <a:avLst/>
          </a:prstGeom>
        </p:spPr>
      </p:pic>
      <p:pic>
        <p:nvPicPr>
          <p:cNvPr id="5" name="Picture 4" descr="temper 2.jpg"/>
          <p:cNvPicPr>
            <a:picLocks noChangeAspect="1"/>
          </p:cNvPicPr>
          <p:nvPr/>
        </p:nvPicPr>
        <p:blipFill>
          <a:blip r:embed="rId5" cstate="print"/>
          <a:stretch>
            <a:fillRect/>
          </a:stretch>
        </p:blipFill>
        <p:spPr>
          <a:xfrm>
            <a:off x="4085042" y="3352800"/>
            <a:ext cx="5267363" cy="3505200"/>
          </a:xfrm>
          <a:prstGeom prst="rect">
            <a:avLst/>
          </a:prstGeom>
        </p:spPr>
      </p:pic>
      <p:sp>
        <p:nvSpPr>
          <p:cNvPr id="8" name="TextBox 7"/>
          <p:cNvSpPr txBox="1"/>
          <p:nvPr/>
        </p:nvSpPr>
        <p:spPr>
          <a:xfrm>
            <a:off x="2514600" y="3352800"/>
            <a:ext cx="1600200" cy="2246769"/>
          </a:xfrm>
          <a:prstGeom prst="rect">
            <a:avLst/>
          </a:prstGeom>
          <a:noFill/>
        </p:spPr>
        <p:txBody>
          <a:bodyPr wrap="square" rtlCol="0">
            <a:spAutoFit/>
          </a:bodyPr>
          <a:lstStyle/>
          <a:p>
            <a:pPr algn="ctr"/>
            <a:r>
              <a:rPr lang="en-US" sz="2000" dirty="0">
                <a:solidFill>
                  <a:schemeClr val="bg1">
                    <a:lumMod val="95000"/>
                    <a:lumOff val="5000"/>
                  </a:schemeClr>
                </a:solidFill>
              </a:rPr>
              <a:t>In fact, we are all ‘children’ </a:t>
            </a:r>
          </a:p>
          <a:p>
            <a:pPr algn="ctr"/>
            <a:r>
              <a:rPr lang="en-US" sz="2000" dirty="0">
                <a:solidFill>
                  <a:schemeClr val="bg1">
                    <a:lumMod val="95000"/>
                    <a:lumOff val="5000"/>
                  </a:schemeClr>
                </a:solidFill>
              </a:rPr>
              <a:t> who can misbehave from time to time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9144000" cy="6858000"/>
          </a:xfrm>
          <a:prstGeom prst="rect">
            <a:avLst/>
          </a:prstGeom>
          <a:solidFill>
            <a:schemeClr val="accent6">
              <a:lumMod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just breathe.gif"/>
          <p:cNvPicPr>
            <a:picLocks noChangeAspect="1"/>
          </p:cNvPicPr>
          <p:nvPr/>
        </p:nvPicPr>
        <p:blipFill>
          <a:blip r:embed="rId3" cstate="print"/>
          <a:stretch>
            <a:fillRect/>
          </a:stretch>
        </p:blipFill>
        <p:spPr>
          <a:xfrm>
            <a:off x="1001486" y="457200"/>
            <a:ext cx="7620000" cy="4286250"/>
          </a:xfrm>
          <a:prstGeom prst="rect">
            <a:avLst/>
          </a:prstGeom>
        </p:spPr>
      </p:pic>
      <p:sp>
        <p:nvSpPr>
          <p:cNvPr id="4" name="TextBox 3"/>
          <p:cNvSpPr txBox="1"/>
          <p:nvPr/>
        </p:nvSpPr>
        <p:spPr>
          <a:xfrm>
            <a:off x="76200" y="4936629"/>
            <a:ext cx="8915400" cy="1692771"/>
          </a:xfrm>
          <a:prstGeom prst="rect">
            <a:avLst/>
          </a:prstGeom>
          <a:noFill/>
        </p:spPr>
        <p:txBody>
          <a:bodyPr wrap="square" rtlCol="0">
            <a:spAutoFit/>
          </a:bodyPr>
          <a:lstStyle/>
          <a:p>
            <a:pPr algn="ctr"/>
            <a:r>
              <a:rPr lang="en-US" sz="2400" dirty="0">
                <a:solidFill>
                  <a:schemeClr val="accent4">
                    <a:lumMod val="60000"/>
                    <a:lumOff val="40000"/>
                  </a:schemeClr>
                </a:solidFill>
                <a:latin typeface="Lucida Calligraphy" pitchFamily="66" charset="0"/>
              </a:rPr>
              <a:t>As we have compassion for these lapses in ourselves and one another, we can contribute to greater and greater peace and harmony among us.  Remember to </a:t>
            </a:r>
          </a:p>
          <a:p>
            <a:pPr algn="ctr"/>
            <a:endParaRPr lang="en-US" sz="800" dirty="0">
              <a:solidFill>
                <a:schemeClr val="accent4">
                  <a:lumMod val="60000"/>
                  <a:lumOff val="40000"/>
                </a:schemeClr>
              </a:solidFill>
              <a:latin typeface="Lucida Calligraphy" pitchFamily="66" charset="0"/>
            </a:endParaRPr>
          </a:p>
          <a:p>
            <a:pPr algn="ctr"/>
            <a:r>
              <a:rPr lang="en-US" sz="2400" dirty="0">
                <a:solidFill>
                  <a:schemeClr val="accent4">
                    <a:lumMod val="60000"/>
                    <a:lumOff val="40000"/>
                  </a:schemeClr>
                </a:solidFill>
                <a:latin typeface="Lucida Calligraphy" pitchFamily="66" charset="0"/>
              </a:rPr>
              <a:t>BREATHE!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372600" cy="6858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arolyn.jpg"/>
          <p:cNvPicPr>
            <a:picLocks noChangeAspect="1"/>
          </p:cNvPicPr>
          <p:nvPr/>
        </p:nvPicPr>
        <p:blipFill>
          <a:blip r:embed="rId3" cstate="print"/>
          <a:stretch>
            <a:fillRect/>
          </a:stretch>
        </p:blipFill>
        <p:spPr>
          <a:xfrm>
            <a:off x="3657600" y="0"/>
            <a:ext cx="5715000" cy="3422289"/>
          </a:xfrm>
          <a:prstGeom prst="rect">
            <a:avLst/>
          </a:prstGeom>
        </p:spPr>
      </p:pic>
      <p:sp>
        <p:nvSpPr>
          <p:cNvPr id="3" name="Rectangle 2"/>
          <p:cNvSpPr/>
          <p:nvPr/>
        </p:nvSpPr>
        <p:spPr>
          <a:xfrm>
            <a:off x="0" y="152400"/>
            <a:ext cx="3581400" cy="2677656"/>
          </a:xfrm>
          <a:prstGeom prst="rect">
            <a:avLst/>
          </a:prstGeom>
        </p:spPr>
        <p:txBody>
          <a:bodyPr wrap="square">
            <a:spAutoFit/>
          </a:bodyPr>
          <a:lstStyle/>
          <a:p>
            <a:pPr algn="ctr"/>
            <a:r>
              <a:rPr lang="en-US" sz="2400" dirty="0">
                <a:solidFill>
                  <a:schemeClr val="bg1">
                    <a:lumMod val="95000"/>
                    <a:lumOff val="5000"/>
                  </a:schemeClr>
                </a:solidFill>
                <a:latin typeface="Bookman Old Style" pitchFamily="18" charset="0"/>
              </a:rPr>
              <a:t>This ability to draw conditions to ourselves has tremendous </a:t>
            </a:r>
          </a:p>
          <a:p>
            <a:pPr algn="ctr"/>
            <a:r>
              <a:rPr lang="en-US" sz="2400" dirty="0">
                <a:solidFill>
                  <a:schemeClr val="bg1">
                    <a:lumMod val="95000"/>
                    <a:lumOff val="5000"/>
                  </a:schemeClr>
                </a:solidFill>
                <a:latin typeface="Bookman Old Style" pitchFamily="18" charset="0"/>
              </a:rPr>
              <a:t>practical </a:t>
            </a:r>
          </a:p>
          <a:p>
            <a:pPr algn="ctr"/>
            <a:r>
              <a:rPr lang="en-US" sz="2400" dirty="0">
                <a:solidFill>
                  <a:schemeClr val="bg1">
                    <a:lumMod val="95000"/>
                    <a:lumOff val="5000"/>
                  </a:schemeClr>
                </a:solidFill>
                <a:latin typeface="Bookman Old Style" pitchFamily="18" charset="0"/>
              </a:rPr>
              <a:t>implications. </a:t>
            </a:r>
          </a:p>
          <a:p>
            <a:endParaRPr lang="en-US" sz="2400" dirty="0">
              <a:solidFill>
                <a:schemeClr val="bg1">
                  <a:lumMod val="95000"/>
                  <a:lumOff val="5000"/>
                </a:schemeClr>
              </a:solidFill>
              <a:latin typeface="Bradley Hand ITC" panose="03070402050302030203" pitchFamily="66" charset="0"/>
            </a:endParaRPr>
          </a:p>
        </p:txBody>
      </p:sp>
      <p:pic>
        <p:nvPicPr>
          <p:cNvPr id="8" name="Picture 7" descr="Mary 2.jpg"/>
          <p:cNvPicPr>
            <a:picLocks noChangeAspect="1"/>
          </p:cNvPicPr>
          <p:nvPr/>
        </p:nvPicPr>
        <p:blipFill>
          <a:blip r:embed="rId4" cstate="print"/>
          <a:stretch>
            <a:fillRect/>
          </a:stretch>
        </p:blipFill>
        <p:spPr>
          <a:xfrm>
            <a:off x="0" y="2778142"/>
            <a:ext cx="3657599" cy="4079858"/>
          </a:xfrm>
          <a:prstGeom prst="rect">
            <a:avLst/>
          </a:prstGeom>
        </p:spPr>
      </p:pic>
      <p:sp>
        <p:nvSpPr>
          <p:cNvPr id="9" name="TextBox 8"/>
          <p:cNvSpPr txBox="1"/>
          <p:nvPr/>
        </p:nvSpPr>
        <p:spPr>
          <a:xfrm>
            <a:off x="3810000" y="3505200"/>
            <a:ext cx="5486400" cy="3139321"/>
          </a:xfrm>
          <a:prstGeom prst="rect">
            <a:avLst/>
          </a:prstGeom>
          <a:noFill/>
        </p:spPr>
        <p:txBody>
          <a:bodyPr wrap="square" rtlCol="0">
            <a:spAutoFit/>
          </a:bodyPr>
          <a:lstStyle/>
          <a:p>
            <a:pPr>
              <a:buFont typeface="Wingdings" pitchFamily="2" charset="2"/>
              <a:buChar char="Ø"/>
            </a:pPr>
            <a:r>
              <a:rPr lang="en-US" sz="2200" dirty="0">
                <a:solidFill>
                  <a:schemeClr val="bg1">
                    <a:lumMod val="95000"/>
                    <a:lumOff val="5000"/>
                  </a:schemeClr>
                </a:solidFill>
                <a:latin typeface="Bookman Old Style" pitchFamily="18" charset="0"/>
              </a:rPr>
              <a:t>It means we can use our thoughts</a:t>
            </a:r>
            <a:br>
              <a:rPr lang="en-US" sz="2200" dirty="0">
                <a:solidFill>
                  <a:schemeClr val="bg1">
                    <a:lumMod val="95000"/>
                    <a:lumOff val="5000"/>
                  </a:schemeClr>
                </a:solidFill>
                <a:latin typeface="Bookman Old Style" pitchFamily="18" charset="0"/>
              </a:rPr>
            </a:br>
            <a:r>
              <a:rPr lang="en-US" sz="2200" dirty="0">
                <a:solidFill>
                  <a:schemeClr val="bg1">
                    <a:lumMod val="95000"/>
                    <a:lumOff val="5000"/>
                  </a:schemeClr>
                </a:solidFill>
                <a:latin typeface="Bookman Old Style" pitchFamily="18" charset="0"/>
              </a:rPr>
              <a:t> to create the life we want.</a:t>
            </a:r>
          </a:p>
          <a:p>
            <a:pPr>
              <a:buFont typeface="Wingdings" pitchFamily="2" charset="2"/>
              <a:buChar char="Ø"/>
            </a:pPr>
            <a:r>
              <a:rPr lang="en-US" sz="2200" dirty="0">
                <a:solidFill>
                  <a:schemeClr val="bg1">
                    <a:lumMod val="95000"/>
                    <a:lumOff val="5000"/>
                  </a:schemeClr>
                </a:solidFill>
                <a:latin typeface="Bookman Old Style" pitchFamily="18" charset="0"/>
              </a:rPr>
              <a:t>It means we really can change</a:t>
            </a:r>
            <a:br>
              <a:rPr lang="en-US" sz="2200" dirty="0">
                <a:solidFill>
                  <a:schemeClr val="bg1">
                    <a:lumMod val="95000"/>
                    <a:lumOff val="5000"/>
                  </a:schemeClr>
                </a:solidFill>
                <a:latin typeface="Bookman Old Style" pitchFamily="18" charset="0"/>
              </a:rPr>
            </a:br>
            <a:r>
              <a:rPr lang="en-US" sz="2200" dirty="0">
                <a:solidFill>
                  <a:schemeClr val="bg1">
                    <a:lumMod val="95000"/>
                    <a:lumOff val="5000"/>
                  </a:schemeClr>
                </a:solidFill>
                <a:latin typeface="Bookman Old Style" pitchFamily="18" charset="0"/>
              </a:rPr>
              <a:t> for the better.</a:t>
            </a:r>
          </a:p>
          <a:p>
            <a:pPr>
              <a:buFont typeface="Wingdings" pitchFamily="2" charset="2"/>
              <a:buChar char="Ø"/>
            </a:pPr>
            <a:r>
              <a:rPr lang="en-US" sz="2200" dirty="0">
                <a:solidFill>
                  <a:schemeClr val="bg1">
                    <a:lumMod val="95000"/>
                    <a:lumOff val="5000"/>
                  </a:schemeClr>
                </a:solidFill>
                <a:latin typeface="Bookman Old Style" pitchFamily="18" charset="0"/>
              </a:rPr>
              <a:t>It means that things no longer have power over us, for we realize that they are simply manifestations of our own thoughts -- thought forms reacting to the signals we project.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usic magic 2.jpg"/>
          <p:cNvPicPr>
            <a:picLocks noChangeAspect="1"/>
          </p:cNvPicPr>
          <p:nvPr/>
        </p:nvPicPr>
        <p:blipFill>
          <a:blip r:embed="rId2" cstate="print"/>
          <a:stretch>
            <a:fillRect/>
          </a:stretch>
        </p:blipFill>
        <p:spPr>
          <a:xfrm>
            <a:off x="0" y="0"/>
            <a:ext cx="9144000" cy="6858000"/>
          </a:xfrm>
          <a:prstGeom prst="rect">
            <a:avLst/>
          </a:prstGeom>
        </p:spPr>
      </p:pic>
      <p:sp>
        <p:nvSpPr>
          <p:cNvPr id="2" name="TextBox 1"/>
          <p:cNvSpPr txBox="1"/>
          <p:nvPr/>
        </p:nvSpPr>
        <p:spPr>
          <a:xfrm>
            <a:off x="1752600" y="304800"/>
            <a:ext cx="6019800" cy="6370975"/>
          </a:xfrm>
          <a:prstGeom prst="rect">
            <a:avLst/>
          </a:prstGeom>
          <a:noFill/>
        </p:spPr>
        <p:txBody>
          <a:bodyPr wrap="square" rtlCol="0">
            <a:spAutoFit/>
          </a:bodyPr>
          <a:lstStyle/>
          <a:p>
            <a:pPr algn="ctr"/>
            <a:r>
              <a:rPr lang="en-US" sz="2400" dirty="0"/>
              <a:t>This principle is possibly best expressed in the magic of music.</a:t>
            </a:r>
          </a:p>
          <a:p>
            <a:pPr algn="ctr"/>
            <a:endParaRPr lang="en-US" sz="2400" dirty="0"/>
          </a:p>
          <a:p>
            <a:pPr algn="ctr"/>
            <a:r>
              <a:rPr lang="en-US" sz="2400" dirty="0"/>
              <a:t>Besides harmony, rhythm and melody, the best music  contains </a:t>
            </a:r>
          </a:p>
          <a:p>
            <a:pPr algn="ctr"/>
            <a:r>
              <a:rPr lang="en-US" sz="2400" dirty="0"/>
              <a:t>the frequency of</a:t>
            </a:r>
          </a:p>
          <a:p>
            <a:pPr algn="ctr"/>
            <a:endParaRPr lang="en-US" sz="2400" dirty="0"/>
          </a:p>
          <a:p>
            <a:pPr algn="ctr"/>
            <a:r>
              <a:rPr lang="en-US" sz="2400" dirty="0"/>
              <a:t>LOVE!</a:t>
            </a:r>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r>
              <a:rPr lang="en-US" sz="2400" dirty="0"/>
              <a:t>And this is more than a lovely sentiment!  It’s science. . . </a:t>
            </a:r>
          </a:p>
        </p:txBody>
      </p:sp>
      <p:sp>
        <p:nvSpPr>
          <p:cNvPr id="4" name="TextBox 3"/>
          <p:cNvSpPr txBox="1"/>
          <p:nvPr/>
        </p:nvSpPr>
        <p:spPr>
          <a:xfrm>
            <a:off x="-762000" y="5410200"/>
            <a:ext cx="10210800" cy="369332"/>
          </a:xfrm>
          <a:prstGeom prst="rect">
            <a:avLst/>
          </a:prstGeom>
          <a:noFill/>
        </p:spPr>
        <p:txBody>
          <a:bodyPr wrap="square" rtlCol="0">
            <a:spAutoFit/>
          </a:bodyPr>
          <a:lstStyle/>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john-lennon-imagine-528-hz.jpg"/>
          <p:cNvPicPr>
            <a:picLocks noChangeAspect="1"/>
          </p:cNvPicPr>
          <p:nvPr/>
        </p:nvPicPr>
        <p:blipFill>
          <a:blip r:embed="rId3" cstate="print"/>
          <a:stretch>
            <a:fillRect/>
          </a:stretch>
        </p:blipFill>
        <p:spPr>
          <a:xfrm>
            <a:off x="-1" y="0"/>
            <a:ext cx="9151039" cy="6096000"/>
          </a:xfrm>
          <a:prstGeom prst="rect">
            <a:avLst/>
          </a:prstGeom>
        </p:spPr>
      </p:pic>
      <p:sp>
        <p:nvSpPr>
          <p:cNvPr id="4" name="Rectangle 3"/>
          <p:cNvSpPr/>
          <p:nvPr/>
        </p:nvSpPr>
        <p:spPr>
          <a:xfrm>
            <a:off x="0" y="4343400"/>
            <a:ext cx="9144000" cy="2667000"/>
          </a:xfrm>
          <a:prstGeom prst="rect">
            <a:avLst/>
          </a:prstGeom>
          <a:solidFill>
            <a:srgbClr val="09251A"/>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52400" y="4395787"/>
            <a:ext cx="8839200" cy="2462213"/>
          </a:xfrm>
          <a:prstGeom prst="rect">
            <a:avLst/>
          </a:prstGeom>
        </p:spPr>
        <p:txBody>
          <a:bodyPr wrap="square">
            <a:spAutoFit/>
          </a:bodyPr>
          <a:lstStyle/>
          <a:p>
            <a:r>
              <a:rPr lang="en-US" sz="2200" dirty="0">
                <a:solidFill>
                  <a:schemeClr val="accent6">
                    <a:lumMod val="40000"/>
                    <a:lumOff val="60000"/>
                  </a:schemeClr>
                </a:solidFill>
                <a:latin typeface="Century Gothic" pitchFamily="34" charset="0"/>
              </a:rPr>
              <a:t>     The 528 Hz frequency is the most significant of the ancient </a:t>
            </a:r>
            <a:r>
              <a:rPr lang="en-US" sz="2200" dirty="0" err="1">
                <a:solidFill>
                  <a:schemeClr val="accent6">
                    <a:lumMod val="40000"/>
                    <a:lumOff val="60000"/>
                  </a:schemeClr>
                </a:solidFill>
                <a:latin typeface="Century Gothic" pitchFamily="34" charset="0"/>
              </a:rPr>
              <a:t>Solfeggio</a:t>
            </a:r>
            <a:r>
              <a:rPr lang="en-US" sz="2200" dirty="0">
                <a:solidFill>
                  <a:schemeClr val="accent6">
                    <a:lumMod val="40000"/>
                    <a:lumOff val="60000"/>
                  </a:schemeClr>
                </a:solidFill>
                <a:latin typeface="Century Gothic" pitchFamily="34" charset="0"/>
              </a:rPr>
              <a:t> Frequencies.  (look it up)   Known as the “love” frequency, it has a deep-rooted relationship with nature, and is present in everything from chlorophyll to human DNA. It also has mathematical significance and proven healing potential. </a:t>
            </a:r>
          </a:p>
          <a:p>
            <a:r>
              <a:rPr lang="en-US" sz="2200" dirty="0">
                <a:solidFill>
                  <a:schemeClr val="accent6">
                    <a:lumMod val="40000"/>
                    <a:lumOff val="60000"/>
                  </a:schemeClr>
                </a:solidFill>
                <a:latin typeface="Century Gothic" pitchFamily="34" charset="0"/>
              </a:rPr>
              <a:t>     Perhaps the most famous song composed in 528 Hz is John Lennon's </a:t>
            </a:r>
            <a:r>
              <a:rPr lang="en-US" sz="2200" u="sng" dirty="0">
                <a:solidFill>
                  <a:schemeClr val="accent6">
                    <a:lumMod val="40000"/>
                    <a:lumOff val="60000"/>
                  </a:schemeClr>
                </a:solidFill>
                <a:latin typeface="Century Gothic" pitchFamily="34" charset="0"/>
              </a:rPr>
              <a:t>Imagine.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sz="4000" dirty="0"/>
              <a:t>“</a:t>
            </a:r>
            <a:r>
              <a:rPr lang="en-US" sz="3200" dirty="0"/>
              <a:t>He who lives in harmony with himself lives in harmony with the Universe</a:t>
            </a:r>
            <a:r>
              <a:rPr lang="en-US" sz="4000" dirty="0"/>
              <a:t>”</a:t>
            </a:r>
          </a:p>
          <a:p>
            <a:r>
              <a:rPr lang="en-US" sz="2000" dirty="0"/>
              <a:t>Marcus Aurelius</a:t>
            </a:r>
          </a:p>
          <a:p>
            <a:endParaRPr lang="en-US" sz="4000" dirty="0"/>
          </a:p>
          <a:p>
            <a:endParaRPr lang="en-US" sz="4000" dirty="0"/>
          </a:p>
        </p:txBody>
      </p:sp>
      <p:sp>
        <p:nvSpPr>
          <p:cNvPr id="3" name="Title 2"/>
          <p:cNvSpPr>
            <a:spLocks noGrp="1"/>
          </p:cNvSpPr>
          <p:nvPr>
            <p:ph type="ctrTitle"/>
          </p:nvPr>
        </p:nvSpPr>
        <p:spPr/>
        <p:txBody>
          <a:bodyPr/>
          <a:lstStyle/>
          <a:p>
            <a:r>
              <a:rPr lang="en-US" dirty="0"/>
              <a:t>The Principle of </a:t>
            </a:r>
            <a:br>
              <a:rPr lang="en-US" dirty="0"/>
            </a:br>
            <a:r>
              <a:rPr lang="en-US" sz="6000" dirty="0"/>
              <a:t>Harmony and Rhythm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ealing_sounds.jpg"/>
          <p:cNvPicPr>
            <a:picLocks noChangeAspect="1"/>
          </p:cNvPicPr>
          <p:nvPr/>
        </p:nvPicPr>
        <p:blipFill>
          <a:blip r:embed="rId3" cstate="print"/>
          <a:stretch>
            <a:fillRect/>
          </a:stretch>
        </p:blipFill>
        <p:spPr>
          <a:xfrm>
            <a:off x="1" y="9685"/>
            <a:ext cx="9144000" cy="5095715"/>
          </a:xfrm>
          <a:prstGeom prst="rect">
            <a:avLst/>
          </a:prstGeom>
        </p:spPr>
      </p:pic>
      <p:sp>
        <p:nvSpPr>
          <p:cNvPr id="7" name="Rectangle 6"/>
          <p:cNvSpPr/>
          <p:nvPr/>
        </p:nvSpPr>
        <p:spPr>
          <a:xfrm>
            <a:off x="0" y="3886200"/>
            <a:ext cx="9144000" cy="2971800"/>
          </a:xfrm>
          <a:prstGeom prst="rect">
            <a:avLst/>
          </a:prstGeom>
          <a:solidFill>
            <a:srgbClr val="22824D"/>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2400" y="4114800"/>
            <a:ext cx="8686800" cy="2462213"/>
          </a:xfrm>
          <a:prstGeom prst="rect">
            <a:avLst/>
          </a:prstGeom>
          <a:noFill/>
        </p:spPr>
        <p:txBody>
          <a:bodyPr wrap="square" rtlCol="0">
            <a:spAutoFit/>
          </a:bodyPr>
          <a:lstStyle/>
          <a:p>
            <a:r>
              <a:rPr lang="en-US" sz="2200" dirty="0">
                <a:solidFill>
                  <a:schemeClr val="bg2">
                    <a:lumMod val="20000"/>
                    <a:lumOff val="80000"/>
                  </a:schemeClr>
                </a:solidFill>
                <a:latin typeface="+mj-lt"/>
              </a:rPr>
              <a:t>When music contains this element, it performs miracles.  It sets into motion natural forces which begin a tumbler-like action --  a turning of the tide of the lives of people.  </a:t>
            </a:r>
          </a:p>
          <a:p>
            <a:endParaRPr lang="en-US" sz="2200" dirty="0">
              <a:solidFill>
                <a:schemeClr val="bg2">
                  <a:lumMod val="20000"/>
                  <a:lumOff val="80000"/>
                </a:schemeClr>
              </a:solidFill>
              <a:latin typeface="+mj-lt"/>
            </a:endParaRPr>
          </a:p>
          <a:p>
            <a:r>
              <a:rPr lang="en-US" sz="2200" dirty="0">
                <a:solidFill>
                  <a:schemeClr val="bg2">
                    <a:lumMod val="20000"/>
                    <a:lumOff val="80000"/>
                  </a:schemeClr>
                </a:solidFill>
                <a:latin typeface="+mj-lt"/>
              </a:rPr>
              <a:t>Research into the science of sound, or vibration, helps us understand that creating music requires interaction between right/left brain, transcending the mind and going directly to the heart.</a:t>
            </a:r>
          </a:p>
        </p:txBody>
      </p:sp>
      <p:sp>
        <p:nvSpPr>
          <p:cNvPr id="6" name="TextBox 5"/>
          <p:cNvSpPr txBox="1"/>
          <p:nvPr/>
        </p:nvSpPr>
        <p:spPr>
          <a:xfrm>
            <a:off x="-152400" y="4114800"/>
            <a:ext cx="10591800" cy="369332"/>
          </a:xfrm>
          <a:prstGeom prst="rect">
            <a:avLst/>
          </a:prstGeom>
          <a:noFill/>
        </p:spPr>
        <p:txBody>
          <a:bodyPr wrap="square" rtlCol="0">
            <a:spAutoFit/>
          </a:bodyPr>
          <a:lstStyle/>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king music.jpg"/>
          <p:cNvPicPr>
            <a:picLocks noChangeAspect="1"/>
          </p:cNvPicPr>
          <p:nvPr/>
        </p:nvPicPr>
        <p:blipFill>
          <a:blip r:embed="rId2" cstate="print"/>
          <a:stretch>
            <a:fillRect/>
          </a:stretch>
        </p:blipFill>
        <p:spPr>
          <a:xfrm>
            <a:off x="0" y="0"/>
            <a:ext cx="9167446" cy="5181600"/>
          </a:xfrm>
          <a:prstGeom prst="rect">
            <a:avLst/>
          </a:prstGeom>
        </p:spPr>
      </p:pic>
      <p:sp>
        <p:nvSpPr>
          <p:cNvPr id="8" name="Rectangle 7"/>
          <p:cNvSpPr/>
          <p:nvPr/>
        </p:nvSpPr>
        <p:spPr>
          <a:xfrm>
            <a:off x="0" y="4265212"/>
            <a:ext cx="9144000" cy="2606040"/>
          </a:xfrm>
          <a:prstGeom prst="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57200" y="4301655"/>
            <a:ext cx="8534400" cy="3046988"/>
          </a:xfrm>
          <a:prstGeom prst="rect">
            <a:avLst/>
          </a:prstGeom>
        </p:spPr>
        <p:txBody>
          <a:bodyPr wrap="square">
            <a:spAutoFit/>
          </a:bodyPr>
          <a:lstStyle/>
          <a:p>
            <a:r>
              <a:rPr lang="en-US" sz="2400" dirty="0">
                <a:latin typeface="+mj-lt"/>
              </a:rPr>
              <a:t>     Making music, (through voice or instrument) is a powerful tool to help one grow by developing an ability to organize creative thoughts and express them effectively.  </a:t>
            </a:r>
          </a:p>
          <a:p>
            <a:r>
              <a:rPr lang="en-US" sz="2400" dirty="0">
                <a:latin typeface="+mj-lt"/>
              </a:rPr>
              <a:t>     The combination of notes, and patterns of Baroque music creates order in the brain, much like a computer files data in an orderly way for later retrieval.</a:t>
            </a:r>
          </a:p>
          <a:p>
            <a:endParaRPr lang="en-US" sz="2400" dirty="0">
              <a:latin typeface="+mj-lt"/>
            </a:endParaRPr>
          </a:p>
          <a:p>
            <a:endParaRPr lang="en-US" sz="2400" dirty="0">
              <a:latin typeface="+mj-l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ssydesk2.jpg"/>
          <p:cNvPicPr>
            <a:picLocks noChangeAspect="1"/>
          </p:cNvPicPr>
          <p:nvPr/>
        </p:nvPicPr>
        <p:blipFill>
          <a:blip r:embed="rId2" cstate="print"/>
          <a:stretch>
            <a:fillRect/>
          </a:stretch>
        </p:blipFill>
        <p:spPr>
          <a:xfrm>
            <a:off x="0" y="0"/>
            <a:ext cx="9144000" cy="3924029"/>
          </a:xfrm>
          <a:prstGeom prst="rect">
            <a:avLst/>
          </a:prstGeom>
        </p:spPr>
      </p:pic>
      <p:sp>
        <p:nvSpPr>
          <p:cNvPr id="4" name="Rectangle 3"/>
          <p:cNvSpPr/>
          <p:nvPr/>
        </p:nvSpPr>
        <p:spPr>
          <a:xfrm>
            <a:off x="0" y="3886200"/>
            <a:ext cx="9144000" cy="2971800"/>
          </a:xfrm>
          <a:prstGeom prst="rect">
            <a:avLst/>
          </a:prstGeom>
          <a:solidFill>
            <a:srgbClr val="925036"/>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3962400"/>
            <a:ext cx="7924800" cy="2677656"/>
          </a:xfrm>
          <a:prstGeom prst="rect">
            <a:avLst/>
          </a:prstGeom>
          <a:noFill/>
        </p:spPr>
        <p:txBody>
          <a:bodyPr wrap="square" rtlCol="0">
            <a:spAutoFit/>
          </a:bodyPr>
          <a:lstStyle/>
          <a:p>
            <a:r>
              <a:rPr lang="en-US" sz="2800" dirty="0"/>
              <a:t>What does order have to do with it?</a:t>
            </a:r>
          </a:p>
          <a:p>
            <a:endParaRPr lang="en-US" sz="2800" dirty="0"/>
          </a:p>
          <a:p>
            <a:r>
              <a:rPr lang="en-US" sz="2800" dirty="0"/>
              <a:t>To CREATE is to ORGANIZE that which is unorganized. Chaos is necessary to the process of creation ~ and without organization, all remains in chaos, and creation fizzles.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m pic.jpg"/>
          <p:cNvPicPr>
            <a:picLocks noChangeAspect="1"/>
          </p:cNvPicPr>
          <p:nvPr/>
        </p:nvPicPr>
        <p:blipFill>
          <a:blip r:embed="rId3" cstate="print"/>
          <a:stretch>
            <a:fillRect/>
          </a:stretch>
        </p:blipFill>
        <p:spPr>
          <a:xfrm>
            <a:off x="0" y="-1"/>
            <a:ext cx="9144000" cy="6858001"/>
          </a:xfrm>
          <a:prstGeom prst="rect">
            <a:avLst/>
          </a:prstGeom>
        </p:spPr>
      </p:pic>
      <p:sp>
        <p:nvSpPr>
          <p:cNvPr id="4" name="Rectangle 3"/>
          <p:cNvSpPr/>
          <p:nvPr/>
        </p:nvSpPr>
        <p:spPr>
          <a:xfrm>
            <a:off x="304800" y="5029200"/>
            <a:ext cx="8686800" cy="1828800"/>
          </a:xfrm>
          <a:prstGeom prst="rect">
            <a:avLst/>
          </a:prstGeom>
          <a:solidFill>
            <a:srgbClr val="00206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57200" y="5181600"/>
            <a:ext cx="8305800" cy="1631216"/>
          </a:xfrm>
          <a:prstGeom prst="rect">
            <a:avLst/>
          </a:prstGeom>
          <a:noFill/>
        </p:spPr>
        <p:txBody>
          <a:bodyPr wrap="square" rtlCol="0">
            <a:spAutoFit/>
          </a:bodyPr>
          <a:lstStyle/>
          <a:p>
            <a:r>
              <a:rPr lang="en-US" sz="2000" dirty="0"/>
              <a:t>Another form of sacred sound well known to raise the vibratory experience of all who practice it is MANTRA.  Both Hebrew and </a:t>
            </a:r>
            <a:r>
              <a:rPr lang="en-US" sz="2000" dirty="0" err="1"/>
              <a:t>Sankrit</a:t>
            </a:r>
            <a:r>
              <a:rPr lang="en-US" sz="2000" dirty="0"/>
              <a:t> languages are vibratory in nature, and not linguistic.  In other words, the seed sounds of Sanskrit VIBRATE the frequency of that concept, i.e. healing, abundance, love, etc., as opposed to spelling it out in symbols of the alphabet.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nature, sitting&#10;&#10;Description automatically generated">
            <a:extLst>
              <a:ext uri="{FF2B5EF4-FFF2-40B4-BE49-F238E27FC236}">
                <a16:creationId xmlns:a16="http://schemas.microsoft.com/office/drawing/2014/main" id="{33E31632-E657-486A-AECF-17E250558D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8600"/>
            <a:ext cx="9448800" cy="7162800"/>
          </a:xfrm>
          <a:prstGeom prst="rect">
            <a:avLst/>
          </a:prstGeom>
        </p:spPr>
      </p:pic>
      <p:sp>
        <p:nvSpPr>
          <p:cNvPr id="5" name="Rectangle 4"/>
          <p:cNvSpPr/>
          <p:nvPr/>
        </p:nvSpPr>
        <p:spPr>
          <a:xfrm>
            <a:off x="304800" y="304800"/>
            <a:ext cx="3276600" cy="6432530"/>
          </a:xfrm>
          <a:prstGeom prst="rect">
            <a:avLst/>
          </a:prstGeom>
        </p:spPr>
        <p:txBody>
          <a:bodyPr wrap="square">
            <a:spAutoFit/>
          </a:bodyPr>
          <a:lstStyle/>
          <a:p>
            <a:pPr algn="ctr"/>
            <a:r>
              <a:rPr lang="en-US" sz="2800" dirty="0"/>
              <a:t>“You </a:t>
            </a:r>
          </a:p>
          <a:p>
            <a:pPr algn="ctr"/>
            <a:r>
              <a:rPr lang="en-US" sz="2800" dirty="0"/>
              <a:t>are a part </a:t>
            </a:r>
          </a:p>
          <a:p>
            <a:pPr algn="ctr"/>
            <a:r>
              <a:rPr lang="en-US" sz="2800" dirty="0"/>
              <a:t>of the Universe, </a:t>
            </a:r>
          </a:p>
          <a:p>
            <a:pPr algn="ctr"/>
            <a:r>
              <a:rPr lang="en-US" sz="2800" dirty="0"/>
              <a:t>no less than the stars and the trees, and you have a right</a:t>
            </a:r>
          </a:p>
          <a:p>
            <a:pPr algn="ctr"/>
            <a:r>
              <a:rPr lang="en-US" sz="2800" dirty="0"/>
              <a:t> to be here.  </a:t>
            </a:r>
          </a:p>
          <a:p>
            <a:pPr algn="ctr"/>
            <a:r>
              <a:rPr lang="en-US" sz="2800" dirty="0"/>
              <a:t>And whether it is clear to you or not, no doubt</a:t>
            </a:r>
          </a:p>
          <a:p>
            <a:pPr algn="ctr"/>
            <a:r>
              <a:rPr lang="en-US" sz="2800" dirty="0"/>
              <a:t> the Universe </a:t>
            </a:r>
          </a:p>
          <a:p>
            <a:pPr algn="ctr"/>
            <a:r>
              <a:rPr lang="en-US" sz="2800" dirty="0"/>
              <a:t>is unfolding</a:t>
            </a:r>
          </a:p>
          <a:p>
            <a:pPr algn="ctr"/>
            <a:r>
              <a:rPr lang="en-US" sz="2800" dirty="0"/>
              <a:t> as it should. . .”  </a:t>
            </a:r>
          </a:p>
          <a:p>
            <a:pPr algn="ctr"/>
            <a:endParaRPr lang="en-US" sz="2800" dirty="0"/>
          </a:p>
          <a:p>
            <a:pPr algn="ctr"/>
            <a:r>
              <a:rPr lang="en-US" sz="2000" dirty="0"/>
              <a:t>Desiderata</a:t>
            </a:r>
          </a:p>
        </p:txBody>
      </p:sp>
    </p:spTree>
    <p:extLst>
      <p:ext uri="{BB962C8B-B14F-4D97-AF65-F5344CB8AC3E}">
        <p14:creationId xmlns:p14="http://schemas.microsoft.com/office/powerpoint/2010/main" val="2485752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228600"/>
            <a:ext cx="7467600" cy="6494085"/>
          </a:xfrm>
          <a:prstGeom prst="rect">
            <a:avLst/>
          </a:prstGeom>
          <a:noFill/>
        </p:spPr>
        <p:txBody>
          <a:bodyPr wrap="square" rtlCol="0">
            <a:spAutoFit/>
          </a:bodyPr>
          <a:lstStyle/>
          <a:p>
            <a:r>
              <a:rPr lang="en-US" sz="3200" dirty="0">
                <a:solidFill>
                  <a:schemeClr val="bg1">
                    <a:lumMod val="95000"/>
                    <a:lumOff val="5000"/>
                  </a:schemeClr>
                </a:solidFill>
              </a:rPr>
              <a:t>As part of the cosmic Universe, our lives are governed by universal laws.</a:t>
            </a:r>
          </a:p>
          <a:p>
            <a:endParaRPr lang="en-US" sz="3200" dirty="0">
              <a:solidFill>
                <a:schemeClr val="bg1">
                  <a:lumMod val="95000"/>
                  <a:lumOff val="5000"/>
                </a:schemeClr>
              </a:solidFill>
            </a:endParaRPr>
          </a:p>
          <a:p>
            <a:pPr>
              <a:buFont typeface="Wingdings" pitchFamily="2" charset="2"/>
              <a:buChar char="ü"/>
            </a:pPr>
            <a:r>
              <a:rPr lang="en-US" sz="3200" dirty="0">
                <a:solidFill>
                  <a:schemeClr val="bg1">
                    <a:lumMod val="95000"/>
                    <a:lumOff val="5000"/>
                  </a:schemeClr>
                </a:solidFill>
              </a:rPr>
              <a:t>We need to keep a balance, as does all of nature</a:t>
            </a:r>
            <a:br>
              <a:rPr lang="en-US" sz="3200" dirty="0">
                <a:solidFill>
                  <a:schemeClr val="bg1">
                    <a:lumMod val="95000"/>
                    <a:lumOff val="5000"/>
                  </a:schemeClr>
                </a:solidFill>
              </a:rPr>
            </a:br>
            <a:endParaRPr lang="en-US" sz="3200" dirty="0">
              <a:solidFill>
                <a:schemeClr val="bg1">
                  <a:lumMod val="95000"/>
                  <a:lumOff val="5000"/>
                </a:schemeClr>
              </a:solidFill>
            </a:endParaRPr>
          </a:p>
          <a:p>
            <a:pPr>
              <a:buFont typeface="Wingdings" pitchFamily="2" charset="2"/>
              <a:buChar char="ü"/>
            </a:pPr>
            <a:r>
              <a:rPr lang="en-US" sz="3200" dirty="0">
                <a:solidFill>
                  <a:schemeClr val="bg1">
                    <a:lumMod val="95000"/>
                    <a:lumOff val="5000"/>
                  </a:schemeClr>
                </a:solidFill>
              </a:rPr>
              <a:t>We take time to grow and time to heal</a:t>
            </a:r>
            <a:br>
              <a:rPr lang="en-US" sz="3200" dirty="0">
                <a:solidFill>
                  <a:schemeClr val="bg1">
                    <a:lumMod val="95000"/>
                    <a:lumOff val="5000"/>
                  </a:schemeClr>
                </a:solidFill>
              </a:rPr>
            </a:br>
            <a:endParaRPr lang="en-US" sz="3200" dirty="0">
              <a:solidFill>
                <a:schemeClr val="bg1">
                  <a:lumMod val="95000"/>
                  <a:lumOff val="5000"/>
                </a:schemeClr>
              </a:solidFill>
            </a:endParaRPr>
          </a:p>
          <a:p>
            <a:pPr>
              <a:buFont typeface="Wingdings" pitchFamily="2" charset="2"/>
              <a:buChar char="ü"/>
            </a:pPr>
            <a:r>
              <a:rPr lang="en-US" sz="3200" dirty="0">
                <a:solidFill>
                  <a:schemeClr val="bg1">
                    <a:lumMod val="95000"/>
                    <a:lumOff val="5000"/>
                  </a:schemeClr>
                </a:solidFill>
              </a:rPr>
              <a:t>Our lives will always move in cycles</a:t>
            </a:r>
            <a:br>
              <a:rPr lang="en-US" sz="3200" dirty="0">
                <a:solidFill>
                  <a:schemeClr val="bg1">
                    <a:lumMod val="95000"/>
                    <a:lumOff val="5000"/>
                  </a:schemeClr>
                </a:solidFill>
              </a:rPr>
            </a:br>
            <a:endParaRPr lang="en-US" sz="3200" dirty="0">
              <a:solidFill>
                <a:schemeClr val="bg1">
                  <a:lumMod val="95000"/>
                  <a:lumOff val="5000"/>
                </a:schemeClr>
              </a:solidFill>
            </a:endParaRPr>
          </a:p>
          <a:p>
            <a:pPr>
              <a:buFont typeface="Wingdings" pitchFamily="2" charset="2"/>
              <a:buChar char="ü"/>
            </a:pPr>
            <a:r>
              <a:rPr lang="en-US" sz="3200" dirty="0">
                <a:solidFill>
                  <a:schemeClr val="bg1">
                    <a:lumMod val="95000"/>
                    <a:lumOff val="5000"/>
                  </a:schemeClr>
                </a:solidFill>
              </a:rPr>
              <a:t>We need time to rest and recuperate, as do all living things</a:t>
            </a:r>
          </a:p>
          <a:p>
            <a:pPr algn="ctr"/>
            <a:endParaRPr lang="en-US" sz="3200" dirty="0">
              <a:solidFill>
                <a:schemeClr val="bg1">
                  <a:lumMod val="95000"/>
                  <a:lumOff val="5000"/>
                </a:schemeClr>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lance.jpg"/>
          <p:cNvPicPr>
            <a:picLocks noChangeAspect="1"/>
          </p:cNvPicPr>
          <p:nvPr/>
        </p:nvPicPr>
        <p:blipFill>
          <a:blip r:embed="rId2" cstate="print"/>
          <a:stretch>
            <a:fillRect/>
          </a:stretch>
        </p:blipFill>
        <p:spPr>
          <a:xfrm>
            <a:off x="0" y="0"/>
            <a:ext cx="9144000" cy="4343400"/>
          </a:xfrm>
          <a:prstGeom prst="rect">
            <a:avLst/>
          </a:prstGeom>
        </p:spPr>
      </p:pic>
      <p:sp>
        <p:nvSpPr>
          <p:cNvPr id="3" name="Rectangle 2"/>
          <p:cNvSpPr/>
          <p:nvPr/>
        </p:nvSpPr>
        <p:spPr>
          <a:xfrm>
            <a:off x="0" y="4343400"/>
            <a:ext cx="9144000" cy="2667000"/>
          </a:xfrm>
          <a:prstGeom prst="rect">
            <a:avLst/>
          </a:prstGeom>
          <a:solidFill>
            <a:schemeClr val="tx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76200" y="4518898"/>
            <a:ext cx="8991600" cy="2339102"/>
          </a:xfrm>
          <a:prstGeom prst="rect">
            <a:avLst/>
          </a:prstGeom>
          <a:noFill/>
        </p:spPr>
        <p:txBody>
          <a:bodyPr wrap="square" rtlCol="0">
            <a:spAutoFit/>
          </a:bodyPr>
          <a:lstStyle/>
          <a:p>
            <a:r>
              <a:rPr lang="en-US" sz="3200" dirty="0">
                <a:solidFill>
                  <a:schemeClr val="bg1">
                    <a:lumMod val="75000"/>
                    <a:lumOff val="25000"/>
                  </a:schemeClr>
                </a:solidFill>
              </a:rPr>
              <a:t>Keeping a balance in life, on every level, begins with waking up, learning to choose thoughts and words skillfully, learning how to respond rather than react, and keeping the bigger picture in sight. </a:t>
            </a:r>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king-time-relax-important.jpg"/>
          <p:cNvPicPr>
            <a:picLocks noChangeAspect="1"/>
          </p:cNvPicPr>
          <p:nvPr/>
        </p:nvPicPr>
        <p:blipFill>
          <a:blip r:embed="rId3" cstate="print"/>
          <a:stretch>
            <a:fillRect/>
          </a:stretch>
        </p:blipFill>
        <p:spPr>
          <a:xfrm>
            <a:off x="0" y="0"/>
            <a:ext cx="9684731" cy="6858000"/>
          </a:xfrm>
          <a:prstGeom prst="rect">
            <a:avLst/>
          </a:prstGeom>
        </p:spPr>
      </p:pic>
      <p:sp>
        <p:nvSpPr>
          <p:cNvPr id="3" name="TextBox 2"/>
          <p:cNvSpPr txBox="1"/>
          <p:nvPr/>
        </p:nvSpPr>
        <p:spPr>
          <a:xfrm>
            <a:off x="228600" y="3124200"/>
            <a:ext cx="4800600" cy="3539430"/>
          </a:xfrm>
          <a:prstGeom prst="rect">
            <a:avLst/>
          </a:prstGeom>
          <a:noFill/>
        </p:spPr>
        <p:txBody>
          <a:bodyPr wrap="square" rtlCol="0">
            <a:spAutoFit/>
          </a:bodyPr>
          <a:lstStyle/>
          <a:p>
            <a:r>
              <a:rPr lang="en-US" sz="3200" dirty="0">
                <a:solidFill>
                  <a:srgbClr val="381E14"/>
                </a:solidFill>
              </a:rPr>
              <a:t>Real healing and growth take time</a:t>
            </a:r>
          </a:p>
          <a:p>
            <a:endParaRPr lang="en-US" sz="3200" dirty="0">
              <a:solidFill>
                <a:srgbClr val="381E14"/>
              </a:solidFill>
            </a:endParaRPr>
          </a:p>
          <a:p>
            <a:r>
              <a:rPr lang="en-US" sz="3200" dirty="0">
                <a:solidFill>
                  <a:srgbClr val="381E14"/>
                </a:solidFill>
              </a:rPr>
              <a:t>There are very few instant or overnight successes</a:t>
            </a:r>
          </a:p>
          <a:p>
            <a:endParaRPr lang="en-US" sz="3200" dirty="0">
              <a:solidFill>
                <a:srgbClr val="381E14"/>
              </a:solidFill>
            </a:endParaRPr>
          </a:p>
          <a:p>
            <a:r>
              <a:rPr lang="en-US" sz="3200" dirty="0">
                <a:solidFill>
                  <a:srgbClr val="381E14"/>
                </a:solidFill>
              </a:rPr>
              <a:t>Inner work is a lifestyle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ycles-of-life.jpg"/>
          <p:cNvPicPr>
            <a:picLocks noChangeAspect="1"/>
          </p:cNvPicPr>
          <p:nvPr/>
        </p:nvPicPr>
        <p:blipFill>
          <a:blip r:embed="rId2" cstate="print"/>
          <a:stretch>
            <a:fillRect/>
          </a:stretch>
        </p:blipFill>
        <p:spPr>
          <a:xfrm>
            <a:off x="14287" y="-10749"/>
            <a:ext cx="9129713" cy="6868749"/>
          </a:xfrm>
          <a:prstGeom prst="rect">
            <a:avLst/>
          </a:prstGeom>
        </p:spPr>
      </p:pic>
      <p:sp>
        <p:nvSpPr>
          <p:cNvPr id="6" name="Rectangle 5"/>
          <p:cNvSpPr/>
          <p:nvPr/>
        </p:nvSpPr>
        <p:spPr>
          <a:xfrm>
            <a:off x="5029200" y="4648200"/>
            <a:ext cx="4114800" cy="2209800"/>
          </a:xfrm>
          <a:prstGeom prst="rect">
            <a:avLst/>
          </a:prstGeom>
          <a:solidFill>
            <a:srgbClr val="381E1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257800" y="4724400"/>
            <a:ext cx="3886200" cy="2031325"/>
          </a:xfrm>
          <a:prstGeom prst="rect">
            <a:avLst/>
          </a:prstGeom>
          <a:noFill/>
        </p:spPr>
        <p:txBody>
          <a:bodyPr wrap="square" rtlCol="0">
            <a:spAutoFit/>
          </a:bodyPr>
          <a:lstStyle/>
          <a:p>
            <a:r>
              <a:rPr lang="en-US" dirty="0">
                <a:solidFill>
                  <a:schemeClr val="accent2">
                    <a:lumMod val="20000"/>
                    <a:lumOff val="80000"/>
                  </a:schemeClr>
                </a:solidFill>
              </a:rPr>
              <a:t>All of life is lived in cycles.  Cycles within cycles.  We can endure our winters because we are promised the Spring.  And so they  revolve again for every generation.  Wisdom evolves as the cycles return, and we are always  learning, growing, and evolving.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nset walk.jpg"/>
          <p:cNvPicPr>
            <a:picLocks noChangeAspect="1"/>
          </p:cNvPicPr>
          <p:nvPr/>
        </p:nvPicPr>
        <p:blipFill>
          <a:blip r:embed="rId2" cstate="print"/>
          <a:stretch>
            <a:fillRect/>
          </a:stretch>
        </p:blipFill>
        <p:spPr>
          <a:xfrm>
            <a:off x="0" y="-160020"/>
            <a:ext cx="9144000" cy="4427220"/>
          </a:xfrm>
          <a:prstGeom prst="rect">
            <a:avLst/>
          </a:prstGeom>
        </p:spPr>
      </p:pic>
      <p:sp>
        <p:nvSpPr>
          <p:cNvPr id="3" name="Rectangle 2"/>
          <p:cNvSpPr/>
          <p:nvPr/>
        </p:nvSpPr>
        <p:spPr>
          <a:xfrm>
            <a:off x="0" y="4267200"/>
            <a:ext cx="9144000" cy="2590800"/>
          </a:xfrm>
          <a:prstGeom prst="rect">
            <a:avLst/>
          </a:prstGeom>
          <a:solidFill>
            <a:schemeClr val="accent5">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81000" y="4343400"/>
            <a:ext cx="8534400" cy="2246769"/>
          </a:xfrm>
          <a:prstGeom prst="rect">
            <a:avLst/>
          </a:prstGeom>
          <a:noFill/>
        </p:spPr>
        <p:txBody>
          <a:bodyPr wrap="square" rtlCol="0">
            <a:spAutoFit/>
          </a:bodyPr>
          <a:lstStyle/>
          <a:p>
            <a:r>
              <a:rPr lang="en-US" sz="2800" dirty="0"/>
              <a:t>Learn to rest, to rejuvenate, to re-create.  Take time to ponder, to review, to just BE.</a:t>
            </a:r>
          </a:p>
          <a:p>
            <a:endParaRPr lang="en-US" sz="2800" dirty="0"/>
          </a:p>
          <a:p>
            <a:r>
              <a:rPr lang="en-US" sz="2800" dirty="0"/>
              <a:t>Constant frenetic action and work is not as productive as coming back with a fresh start from time to time.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54827D"/>
          </a:solidFill>
          <a:ln>
            <a:solidFill>
              <a:srgbClr val="406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28600"/>
            <a:ext cx="8077200" cy="914400"/>
          </a:xfrm>
        </p:spPr>
        <p:txBody>
          <a:bodyPr>
            <a:noAutofit/>
          </a:bodyPr>
          <a:lstStyle/>
          <a:p>
            <a:pPr marL="514350" indent="-514350" algn="ctr"/>
            <a:r>
              <a:rPr lang="en-US" sz="2800" dirty="0" err="1">
                <a:solidFill>
                  <a:schemeClr val="tx1"/>
                </a:solidFill>
              </a:rPr>
              <a:t>Cymatics</a:t>
            </a:r>
            <a:r>
              <a:rPr lang="en-US" sz="2800" dirty="0">
                <a:solidFill>
                  <a:schemeClr val="tx1"/>
                </a:solidFill>
              </a:rPr>
              <a:t> illustrates the harmony and rhythm of the universe.  Check out this amazing video.</a:t>
            </a:r>
          </a:p>
        </p:txBody>
      </p:sp>
      <p:pic>
        <p:nvPicPr>
          <p:cNvPr id="3" name="Online Media 2" title="CYMATICS: Science Vs. Music - Nigel Stanford">
            <a:hlinkClick r:id="" action="ppaction://media"/>
            <a:extLst>
              <a:ext uri="{FF2B5EF4-FFF2-40B4-BE49-F238E27FC236}">
                <a16:creationId xmlns:a16="http://schemas.microsoft.com/office/drawing/2014/main" id="{6F48F3FF-C3C7-4BE1-BA8B-7D76D89624D5}"/>
              </a:ext>
            </a:extLst>
          </p:cNvPr>
          <p:cNvPicPr>
            <a:picLocks noRot="1" noChangeAspect="1"/>
          </p:cNvPicPr>
          <p:nvPr>
            <a:videoFile r:link="rId1"/>
          </p:nvPr>
        </p:nvPicPr>
        <p:blipFill>
          <a:blip r:embed="rId4"/>
          <a:stretch>
            <a:fillRect/>
          </a:stretch>
        </p:blipFill>
        <p:spPr>
          <a:xfrm>
            <a:off x="-33867" y="171450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priorities.jpg"/>
          <p:cNvPicPr>
            <a:picLocks noChangeAspect="1"/>
          </p:cNvPicPr>
          <p:nvPr/>
        </p:nvPicPr>
        <p:blipFill>
          <a:blip r:embed="rId2" cstate="print"/>
          <a:stretch>
            <a:fillRect/>
          </a:stretch>
        </p:blipFill>
        <p:spPr>
          <a:xfrm>
            <a:off x="3657600" y="838200"/>
            <a:ext cx="5181600" cy="5029697"/>
          </a:xfrm>
          <a:prstGeom prst="rect">
            <a:avLst/>
          </a:prstGeom>
        </p:spPr>
      </p:pic>
      <p:sp>
        <p:nvSpPr>
          <p:cNvPr id="4" name="TextBox 3"/>
          <p:cNvSpPr txBox="1"/>
          <p:nvPr/>
        </p:nvSpPr>
        <p:spPr>
          <a:xfrm>
            <a:off x="304800" y="457200"/>
            <a:ext cx="3124200" cy="5632311"/>
          </a:xfrm>
          <a:prstGeom prst="rect">
            <a:avLst/>
          </a:prstGeom>
          <a:noFill/>
        </p:spPr>
        <p:txBody>
          <a:bodyPr wrap="square" rtlCol="0">
            <a:spAutoFit/>
          </a:bodyPr>
          <a:lstStyle/>
          <a:p>
            <a:r>
              <a:rPr lang="en-US" sz="2000" b="1" dirty="0">
                <a:solidFill>
                  <a:schemeClr val="bg2">
                    <a:lumMod val="75000"/>
                  </a:schemeClr>
                </a:solidFill>
              </a:rPr>
              <a:t>Assess your priorities</a:t>
            </a:r>
          </a:p>
          <a:p>
            <a:endParaRPr lang="en-US" sz="2000" dirty="0">
              <a:solidFill>
                <a:schemeClr val="bg2">
                  <a:lumMod val="75000"/>
                </a:schemeClr>
              </a:solidFill>
            </a:endParaRPr>
          </a:p>
          <a:p>
            <a:r>
              <a:rPr lang="en-US" sz="2000" dirty="0">
                <a:solidFill>
                  <a:schemeClr val="bg2">
                    <a:lumMod val="75000"/>
                  </a:schemeClr>
                </a:solidFill>
              </a:rPr>
              <a:t>Listing those things which are important to you, take time to assess how much time you are spending to meet your goals and purposes.</a:t>
            </a:r>
          </a:p>
          <a:p>
            <a:endParaRPr lang="en-US" sz="2000" dirty="0">
              <a:solidFill>
                <a:schemeClr val="bg2">
                  <a:lumMod val="75000"/>
                </a:schemeClr>
              </a:solidFill>
            </a:endParaRPr>
          </a:p>
          <a:p>
            <a:r>
              <a:rPr lang="en-US" sz="2000" dirty="0">
                <a:solidFill>
                  <a:schemeClr val="bg2">
                    <a:lumMod val="75000"/>
                  </a:schemeClr>
                </a:solidFill>
              </a:rPr>
              <a:t>This will change as your life circumstances, your family obligations, your work, etc., change.</a:t>
            </a:r>
          </a:p>
          <a:p>
            <a:endParaRPr lang="en-US" sz="2000" dirty="0">
              <a:solidFill>
                <a:schemeClr val="bg2">
                  <a:lumMod val="75000"/>
                </a:schemeClr>
              </a:solidFill>
            </a:endParaRPr>
          </a:p>
          <a:p>
            <a:r>
              <a:rPr lang="en-US" sz="2000" dirty="0">
                <a:solidFill>
                  <a:schemeClr val="bg2">
                    <a:lumMod val="75000"/>
                  </a:schemeClr>
                </a:solidFill>
              </a:rPr>
              <a:t>Re-assess as often as you need to maintain balance and a feeling of success and accomplishment.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 y="0"/>
            <a:ext cx="9296400" cy="7239000"/>
          </a:xfrm>
          <a:prstGeom prst="rect">
            <a:avLst/>
          </a:prstGeom>
          <a:solidFill>
            <a:schemeClr val="bg1"/>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791200" y="457200"/>
            <a:ext cx="3124200" cy="3539430"/>
          </a:xfrm>
          <a:prstGeom prst="rect">
            <a:avLst/>
          </a:prstGeom>
          <a:noFill/>
        </p:spPr>
        <p:txBody>
          <a:bodyPr wrap="square" rtlCol="0">
            <a:spAutoFit/>
          </a:bodyPr>
          <a:lstStyle/>
          <a:p>
            <a:pPr algn="ctr"/>
            <a:r>
              <a:rPr lang="en-US" sz="3200" dirty="0">
                <a:solidFill>
                  <a:schemeClr val="tx1">
                    <a:lumMod val="95000"/>
                  </a:schemeClr>
                </a:solidFill>
              </a:rPr>
              <a:t>This phenomenon is also illustrated in Dr. Masaru Emoto’s work with water crystals</a:t>
            </a:r>
          </a:p>
        </p:txBody>
      </p:sp>
      <p:pic>
        <p:nvPicPr>
          <p:cNvPr id="2" name="Online Media 1">
            <a:hlinkClick r:id="" action="ppaction://media"/>
            <a:extLst>
              <a:ext uri="{FF2B5EF4-FFF2-40B4-BE49-F238E27FC236}">
                <a16:creationId xmlns:a16="http://schemas.microsoft.com/office/drawing/2014/main" id="{6871DDD6-8968-4669-B101-138D7DA552CF}"/>
              </a:ext>
            </a:extLst>
          </p:cNvPr>
          <p:cNvPicPr>
            <a:picLocks noRot="1" noChangeAspect="1"/>
          </p:cNvPicPr>
          <p:nvPr>
            <a:videoFile r:link="rId1"/>
          </p:nvPr>
        </p:nvPicPr>
        <p:blipFill>
          <a:blip r:embed="rId4" cstate="print"/>
          <a:stretch>
            <a:fillRect/>
          </a:stretch>
        </p:blipFill>
        <p:spPr>
          <a:xfrm>
            <a:off x="-114300" y="50800"/>
            <a:ext cx="5829300" cy="4368800"/>
          </a:xfrm>
          <a:prstGeom prst="rect">
            <a:avLst/>
          </a:prstGeom>
          <a:ln>
            <a:solidFill>
              <a:schemeClr val="bg1">
                <a:lumMod val="50000"/>
                <a:lumOff val="50000"/>
              </a:schemeClr>
            </a:solidFill>
          </a:ln>
        </p:spPr>
      </p:pic>
      <p:pic>
        <p:nvPicPr>
          <p:cNvPr id="4" name="Picture 3">
            <a:extLst>
              <a:ext uri="{FF2B5EF4-FFF2-40B4-BE49-F238E27FC236}">
                <a16:creationId xmlns:a16="http://schemas.microsoft.com/office/drawing/2014/main" id="{20BCB81D-DF26-4356-AF94-52BB0B82E6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05243"/>
            <a:ext cx="4409743" cy="2452757"/>
          </a:xfrm>
          <a:prstGeom prst="rect">
            <a:avLst/>
          </a:prstGeom>
        </p:spPr>
      </p:pic>
      <p:sp>
        <p:nvSpPr>
          <p:cNvPr id="12" name="Rectangle 11">
            <a:extLst>
              <a:ext uri="{FF2B5EF4-FFF2-40B4-BE49-F238E27FC236}">
                <a16:creationId xmlns:a16="http://schemas.microsoft.com/office/drawing/2014/main" id="{5C2E2C45-DF3E-4E12-93A2-7BF4610C5945}"/>
              </a:ext>
            </a:extLst>
          </p:cNvPr>
          <p:cNvSpPr/>
          <p:nvPr/>
        </p:nvSpPr>
        <p:spPr>
          <a:xfrm>
            <a:off x="2057401" y="4495801"/>
            <a:ext cx="2199942" cy="205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8AA785F-D0DF-4DB2-BBA4-7262BA082A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9800" y="4495800"/>
            <a:ext cx="1710935" cy="2057400"/>
          </a:xfrm>
          <a:prstGeom prst="rect">
            <a:avLst/>
          </a:prstGeom>
        </p:spPr>
      </p:pic>
      <p:pic>
        <p:nvPicPr>
          <p:cNvPr id="7" name="Picture 6">
            <a:extLst>
              <a:ext uri="{FF2B5EF4-FFF2-40B4-BE49-F238E27FC236}">
                <a16:creationId xmlns:a16="http://schemas.microsoft.com/office/drawing/2014/main" id="{416172C5-7C93-47E9-8E76-CC3DC78B94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7200" y="4419600"/>
            <a:ext cx="2004309" cy="2134589"/>
          </a:xfrm>
          <a:prstGeom prst="rect">
            <a:avLst/>
          </a:prstGeom>
        </p:spPr>
      </p:pic>
      <p:pic>
        <p:nvPicPr>
          <p:cNvPr id="14" name="Picture 13" descr="A close up of a flower&#10;&#10;Description automatically generated">
            <a:extLst>
              <a:ext uri="{FF2B5EF4-FFF2-40B4-BE49-F238E27FC236}">
                <a16:creationId xmlns:a16="http://schemas.microsoft.com/office/drawing/2014/main" id="{F628CBED-98CA-4F26-BA77-3DE1FF4DA8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9107" y="4314342"/>
            <a:ext cx="2437693" cy="25065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E272BD-63B5-4ED0-A8B2-D9A6971E97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
            <a:ext cx="9201150" cy="6838950"/>
          </a:xfrm>
          <a:prstGeom prst="rect">
            <a:avLst/>
          </a:prstGeom>
        </p:spPr>
      </p:pic>
      <p:sp>
        <p:nvSpPr>
          <p:cNvPr id="7" name="Text Placeholder 2"/>
          <p:cNvSpPr txBox="1">
            <a:spLocks/>
          </p:cNvSpPr>
          <p:nvPr/>
        </p:nvSpPr>
        <p:spPr>
          <a:xfrm>
            <a:off x="255104" y="4038600"/>
            <a:ext cx="8915400" cy="1981200"/>
          </a:xfrm>
          <a:prstGeom prst="rect">
            <a:avLst/>
          </a:prstGeom>
        </p:spPr>
        <p:txBody>
          <a:bodyPr vert="horz" tIns="45720" bIns="45720" anchor="t" anchorCtr="0">
            <a:noAutofit/>
          </a:bodyPr>
          <a:lstStyle/>
          <a:p>
            <a:pPr marL="0" marR="0" lvl="0" indent="0" algn="l" defTabSz="914400" rtl="0" eaLnBrk="1" fontAlgn="auto" latinLnBrk="0" hangingPunct="1">
              <a:lnSpc>
                <a:spcPct val="125000"/>
              </a:lnSpc>
              <a:spcBef>
                <a:spcPts val="600"/>
              </a:spcBef>
              <a:spcAft>
                <a:spcPts val="1000"/>
              </a:spcAft>
              <a:buClr>
                <a:schemeClr val="accent2"/>
              </a:buClr>
              <a:buSzPct val="85000"/>
              <a:buFont typeface="Wingdings 2"/>
              <a:buNone/>
              <a:tabLst/>
              <a:defRPr/>
            </a:pPr>
            <a:r>
              <a:rPr kumimoji="0" lang="en-US" sz="2800" b="0" i="0" u="none" strike="noStrike" kern="1200" cap="none" spc="0" normalizeH="0" baseline="0" noProof="0" dirty="0">
                <a:ln>
                  <a:noFill/>
                </a:ln>
                <a:effectLst/>
                <a:uLnTx/>
                <a:uFillTx/>
                <a:latin typeface="+mn-lt"/>
                <a:ea typeface="+mn-ea"/>
                <a:cs typeface="+mn-cs"/>
              </a:rPr>
              <a:t>As illustrated by sound vibrations, and by thought vibrations creating patterns in the water/ice, our thoughts are also a vibratory force, and attract or repel matter in the same ways, arranging our lives into the circumstances we create around us.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934200"/>
          </a:xfrm>
          <a:prstGeom prst="rect">
            <a:avLst/>
          </a:prstGeom>
          <a:solidFill>
            <a:srgbClr val="7030A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2825" y="5082570"/>
            <a:ext cx="8978349" cy="1569660"/>
          </a:xfrm>
          <a:prstGeom prst="rect">
            <a:avLst/>
          </a:prstGeom>
          <a:noFill/>
        </p:spPr>
        <p:txBody>
          <a:bodyPr wrap="square" rtlCol="0">
            <a:spAutoFit/>
          </a:bodyPr>
          <a:lstStyle/>
          <a:p>
            <a:r>
              <a:rPr lang="en-US" sz="2400" dirty="0">
                <a:solidFill>
                  <a:schemeClr val="accent4">
                    <a:lumMod val="60000"/>
                    <a:lumOff val="40000"/>
                  </a:schemeClr>
                </a:solidFill>
              </a:rPr>
              <a:t>Circum (around)  stance (stand) Circumstances are the conditions that stand around us, magnetized to us by the central core of our thought forms.  Change the thoughts at the center of the energy field, and we change the conditions that stand around us.</a:t>
            </a:r>
            <a:endParaRPr lang="en-US" sz="2400" dirty="0">
              <a:solidFill>
                <a:schemeClr val="bg1"/>
              </a:solidFill>
            </a:endParaRPr>
          </a:p>
        </p:txBody>
      </p:sp>
      <p:pic>
        <p:nvPicPr>
          <p:cNvPr id="6" name="Picture 5">
            <a:extLst>
              <a:ext uri="{FF2B5EF4-FFF2-40B4-BE49-F238E27FC236}">
                <a16:creationId xmlns:a16="http://schemas.microsoft.com/office/drawing/2014/main" id="{F2C504A7-DCE6-4BA0-8E3F-70873617E6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76200"/>
            <a:ext cx="9067800" cy="47244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tar&#10;&#10;Description automatically generated">
            <a:extLst>
              <a:ext uri="{FF2B5EF4-FFF2-40B4-BE49-F238E27FC236}">
                <a16:creationId xmlns:a16="http://schemas.microsoft.com/office/drawing/2014/main" id="{FA04C1EF-4963-40E0-891C-1EF74D6E59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2F5AD126-2B46-4886-B8E8-9542052DF0FB}"/>
              </a:ext>
            </a:extLst>
          </p:cNvPr>
          <p:cNvSpPr/>
          <p:nvPr/>
        </p:nvSpPr>
        <p:spPr>
          <a:xfrm>
            <a:off x="31173" y="5167745"/>
            <a:ext cx="9081655" cy="1905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6200" y="5251897"/>
            <a:ext cx="8991600" cy="1569660"/>
          </a:xfrm>
          <a:prstGeom prst="rect">
            <a:avLst/>
          </a:prstGeom>
          <a:noFill/>
        </p:spPr>
        <p:txBody>
          <a:bodyPr wrap="square" rtlCol="0">
            <a:spAutoFit/>
          </a:bodyPr>
          <a:lstStyle/>
          <a:p>
            <a:pPr algn="ctr"/>
            <a:r>
              <a:rPr lang="en-US" sz="2400" dirty="0">
                <a:latin typeface="+mj-lt"/>
              </a:rPr>
              <a:t>There is a basic rhythm to all Creation, including us.  As we can hear the sound of electricity along the telephone wires, we can also hear a resonant hum within our own being, if we can be quiet enough to listen.  It can be heard in the right ear.</a:t>
            </a:r>
            <a:endParaRPr lang="en-US" sz="3600" dirty="0">
              <a:latin typeface="+mj-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2400" y="0"/>
            <a:ext cx="9448800" cy="7010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0943" y="1143000"/>
            <a:ext cx="2590800" cy="4832092"/>
          </a:xfrm>
          <a:prstGeom prst="rect">
            <a:avLst/>
          </a:prstGeom>
        </p:spPr>
        <p:txBody>
          <a:bodyPr wrap="square">
            <a:spAutoFit/>
          </a:bodyPr>
          <a:lstStyle/>
          <a:p>
            <a:pPr algn="ctr"/>
            <a:r>
              <a:rPr lang="en-US" sz="2800" dirty="0"/>
              <a:t>Meditation and visualization improve the ability to hear, feel, and become more sensitive to our inner self and the world around us.</a:t>
            </a:r>
          </a:p>
          <a:p>
            <a:endParaRPr lang="en-US" sz="2800" dirty="0"/>
          </a:p>
        </p:txBody>
      </p:sp>
      <p:pic>
        <p:nvPicPr>
          <p:cNvPr id="3" name="Picture 2">
            <a:extLst>
              <a:ext uri="{FF2B5EF4-FFF2-40B4-BE49-F238E27FC236}">
                <a16:creationId xmlns:a16="http://schemas.microsoft.com/office/drawing/2014/main" id="{0D479AD8-80F0-4D5D-ADD5-3C89F9F6B5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1" y="0"/>
            <a:ext cx="5732949" cy="701040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34926</TotalTime>
  <Words>2356</Words>
  <Application>Microsoft Office PowerPoint</Application>
  <PresentationFormat>On-screen Show (4:3)</PresentationFormat>
  <Paragraphs>267</Paragraphs>
  <Slides>40</Slides>
  <Notes>16</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AR BONNIE</vt:lpstr>
      <vt:lpstr>Arial</vt:lpstr>
      <vt:lpstr>Bookman Old Style</vt:lpstr>
      <vt:lpstr>Bradley Hand ITC</vt:lpstr>
      <vt:lpstr>Calibri</vt:lpstr>
      <vt:lpstr>Century Gothic</vt:lpstr>
      <vt:lpstr>Constantia</vt:lpstr>
      <vt:lpstr>Goudy Stout</vt:lpstr>
      <vt:lpstr>Lucida Calligraphy</vt:lpstr>
      <vt:lpstr>Wingdings</vt:lpstr>
      <vt:lpstr>Wingdings 2</vt:lpstr>
      <vt:lpstr>Paper</vt:lpstr>
      <vt:lpstr>Skills  for  Life</vt:lpstr>
      <vt:lpstr>This presentation created by  Julia Fairchild  with loving Aloha</vt:lpstr>
      <vt:lpstr>The Principle of  Harmony and Rhythm</vt:lpstr>
      <vt:lpstr>Cymatics illustrates the harmony and rhythm of the universe.  Check out this amazing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Skills for Life</dc:title>
  <dc:creator>FairJulia1952</dc:creator>
  <cp:lastModifiedBy>Julia Fairchild</cp:lastModifiedBy>
  <cp:revision>175</cp:revision>
  <dcterms:created xsi:type="dcterms:W3CDTF">2016-12-30T19:26:58Z</dcterms:created>
  <dcterms:modified xsi:type="dcterms:W3CDTF">2019-08-31T05:47:07Z</dcterms:modified>
</cp:coreProperties>
</file>