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0"/>
  </p:notesMasterIdLst>
  <p:sldIdLst>
    <p:sldId id="256" r:id="rId2"/>
    <p:sldId id="278" r:id="rId3"/>
    <p:sldId id="275" r:id="rId4"/>
    <p:sldId id="257" r:id="rId5"/>
    <p:sldId id="266" r:id="rId6"/>
    <p:sldId id="259" r:id="rId7"/>
    <p:sldId id="267" r:id="rId8"/>
    <p:sldId id="260" r:id="rId9"/>
    <p:sldId id="261" r:id="rId10"/>
    <p:sldId id="265" r:id="rId11"/>
    <p:sldId id="270" r:id="rId12"/>
    <p:sldId id="272" r:id="rId13"/>
    <p:sldId id="276" r:id="rId14"/>
    <p:sldId id="277" r:id="rId15"/>
    <p:sldId id="283" r:id="rId16"/>
    <p:sldId id="284" r:id="rId17"/>
    <p:sldId id="285" r:id="rId18"/>
    <p:sldId id="281" r:id="rId19"/>
    <p:sldId id="288" r:id="rId20"/>
    <p:sldId id="290" r:id="rId21"/>
    <p:sldId id="291" r:id="rId22"/>
    <p:sldId id="292" r:id="rId23"/>
    <p:sldId id="293" r:id="rId24"/>
    <p:sldId id="294" r:id="rId25"/>
    <p:sldId id="300" r:id="rId26"/>
    <p:sldId id="307" r:id="rId27"/>
    <p:sldId id="303" r:id="rId28"/>
    <p:sldId id="295" r:id="rId29"/>
    <p:sldId id="302" r:id="rId30"/>
    <p:sldId id="298" r:id="rId31"/>
    <p:sldId id="296" r:id="rId32"/>
    <p:sldId id="297" r:id="rId33"/>
    <p:sldId id="299" r:id="rId34"/>
    <p:sldId id="304" r:id="rId35"/>
    <p:sldId id="305" r:id="rId36"/>
    <p:sldId id="306" r:id="rId37"/>
    <p:sldId id="308" r:id="rId38"/>
    <p:sldId id="30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572B"/>
    <a:srgbClr val="4E2D06"/>
    <a:srgbClr val="613807"/>
    <a:srgbClr val="3E4832"/>
    <a:srgbClr val="548123"/>
    <a:srgbClr val="334F15"/>
    <a:srgbClr val="3E2404"/>
    <a:srgbClr val="202519"/>
    <a:srgbClr val="005C2A"/>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9588" autoAdjust="0"/>
  </p:normalViewPr>
  <p:slideViewPr>
    <p:cSldViewPr>
      <p:cViewPr varScale="1">
        <p:scale>
          <a:sx n="77" d="100"/>
          <a:sy n="77" d="100"/>
        </p:scale>
        <p:origin x="1622"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9B1444-DE83-4096-B90A-272B971D30CB}" type="datetimeFigureOut">
              <a:rPr lang="en-US" smtClean="0"/>
              <a:pPr/>
              <a:t>8/30/2019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D59E2C-200A-42B6-ACD0-266E9443CBF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27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31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59E2C-200A-42B6-ACD0-266E9443CBFC}" type="slidenum">
              <a:rPr lang="en-US" smtClean="0"/>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3C014740-B696-419F-AB6C-F21116EAD8AD}" type="datetimeFigureOut">
              <a:rPr lang="en-US" smtClean="0"/>
              <a:pPr/>
              <a:t>8/30/2019</a:t>
            </a:fld>
            <a:endParaRPr lang="en-US"/>
          </a:p>
        </p:txBody>
      </p:sp>
      <p:sp>
        <p:nvSpPr>
          <p:cNvPr id="16" name="Slide Number Placeholder 15"/>
          <p:cNvSpPr>
            <a:spLocks noGrp="1"/>
          </p:cNvSpPr>
          <p:nvPr>
            <p:ph type="sldNum" sz="quarter" idx="11"/>
          </p:nvPr>
        </p:nvSpPr>
        <p:spPr/>
        <p:txBody>
          <a:bodyPr/>
          <a:lstStyle/>
          <a:p>
            <a:fld id="{78B3CE4A-CF73-43E5-BD3F-074A5DBFE06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014740-B696-419F-AB6C-F21116EAD8AD}" type="datetimeFigureOut">
              <a:rPr lang="en-US" smtClean="0"/>
              <a:pPr/>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3CE4A-CF73-43E5-BD3F-074A5DBFE0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014740-B696-419F-AB6C-F21116EAD8AD}" type="datetimeFigureOut">
              <a:rPr lang="en-US" smtClean="0"/>
              <a:pPr/>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3CE4A-CF73-43E5-BD3F-074A5DBFE0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3C014740-B696-419F-AB6C-F21116EAD8AD}" type="datetimeFigureOut">
              <a:rPr lang="en-US" smtClean="0"/>
              <a:pPr/>
              <a:t>8/30/2019</a:t>
            </a:fld>
            <a:endParaRPr lang="en-US"/>
          </a:p>
        </p:txBody>
      </p:sp>
      <p:sp>
        <p:nvSpPr>
          <p:cNvPr id="15" name="Slide Number Placeholder 14"/>
          <p:cNvSpPr>
            <a:spLocks noGrp="1"/>
          </p:cNvSpPr>
          <p:nvPr>
            <p:ph type="sldNum" sz="quarter" idx="15"/>
          </p:nvPr>
        </p:nvSpPr>
        <p:spPr/>
        <p:txBody>
          <a:bodyPr/>
          <a:lstStyle>
            <a:lvl1pPr algn="ctr">
              <a:defRPr/>
            </a:lvl1pPr>
          </a:lstStyle>
          <a:p>
            <a:fld id="{78B3CE4A-CF73-43E5-BD3F-074A5DBFE06B}"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014740-B696-419F-AB6C-F21116EAD8AD}" type="datetimeFigureOut">
              <a:rPr lang="en-US" smtClean="0"/>
              <a:pPr/>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3CE4A-CF73-43E5-BD3F-074A5DBFE06B}"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C014740-B696-419F-AB6C-F21116EAD8AD}" type="datetimeFigureOut">
              <a:rPr lang="en-US" smtClean="0"/>
              <a:pPr/>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B3CE4A-CF73-43E5-BD3F-074A5DBFE06B}"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8B3CE4A-CF73-43E5-BD3F-074A5DBFE06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C014740-B696-419F-AB6C-F21116EAD8AD}" type="datetimeFigureOut">
              <a:rPr lang="en-US" smtClean="0"/>
              <a:pPr/>
              <a:t>8/30/2019</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014740-B696-419F-AB6C-F21116EAD8AD}" type="datetimeFigureOut">
              <a:rPr lang="en-US" smtClean="0"/>
              <a:pPr/>
              <a:t>8/30/2019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B3CE4A-CF73-43E5-BD3F-074A5DBFE06B}"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14740-B696-419F-AB6C-F21116EAD8AD}" type="datetimeFigureOut">
              <a:rPr lang="en-US" smtClean="0"/>
              <a:pPr/>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B3CE4A-CF73-43E5-BD3F-074A5DBFE0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3C014740-B696-419F-AB6C-F21116EAD8AD}" type="datetimeFigureOut">
              <a:rPr lang="en-US" smtClean="0"/>
              <a:pPr/>
              <a:t>8/30/2019</a:t>
            </a:fld>
            <a:endParaRPr lang="en-US"/>
          </a:p>
        </p:txBody>
      </p:sp>
      <p:sp>
        <p:nvSpPr>
          <p:cNvPr id="9" name="Slide Number Placeholder 8"/>
          <p:cNvSpPr>
            <a:spLocks noGrp="1"/>
          </p:cNvSpPr>
          <p:nvPr>
            <p:ph type="sldNum" sz="quarter" idx="15"/>
          </p:nvPr>
        </p:nvSpPr>
        <p:spPr/>
        <p:txBody>
          <a:bodyPr/>
          <a:lstStyle/>
          <a:p>
            <a:fld id="{78B3CE4A-CF73-43E5-BD3F-074A5DBFE06B}"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3C014740-B696-419F-AB6C-F21116EAD8AD}" type="datetimeFigureOut">
              <a:rPr lang="en-US" smtClean="0"/>
              <a:pPr/>
              <a:t>8/30/2019</a:t>
            </a:fld>
            <a:endParaRPr lang="en-US"/>
          </a:p>
        </p:txBody>
      </p:sp>
      <p:sp>
        <p:nvSpPr>
          <p:cNvPr id="9" name="Slide Number Placeholder 8"/>
          <p:cNvSpPr>
            <a:spLocks noGrp="1"/>
          </p:cNvSpPr>
          <p:nvPr>
            <p:ph type="sldNum" sz="quarter" idx="11"/>
          </p:nvPr>
        </p:nvSpPr>
        <p:spPr/>
        <p:txBody>
          <a:bodyPr/>
          <a:lstStyle/>
          <a:p>
            <a:fld id="{78B3CE4A-CF73-43E5-BD3F-074A5DBFE06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C014740-B696-419F-AB6C-F21116EAD8AD}" type="datetimeFigureOut">
              <a:rPr lang="en-US" smtClean="0"/>
              <a:pPr/>
              <a:t>8/30/2019</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8B3CE4A-CF73-43E5-BD3F-074A5DBFE06B}"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The Second Half of the Rapid Eye Model</a:t>
            </a:r>
          </a:p>
        </p:txBody>
      </p:sp>
      <p:sp>
        <p:nvSpPr>
          <p:cNvPr id="2" name="Title 1"/>
          <p:cNvSpPr>
            <a:spLocks noGrp="1"/>
          </p:cNvSpPr>
          <p:nvPr>
            <p:ph type="ctrTitle"/>
          </p:nvPr>
        </p:nvSpPr>
        <p:spPr/>
        <p:txBody>
          <a:bodyPr/>
          <a:lstStyle/>
          <a:p>
            <a:r>
              <a:rPr lang="en-US" sz="7200" dirty="0"/>
              <a:t>Skills  for  Life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633352_10153992925829786_8606650675837959181_o.jpg"/>
          <p:cNvPicPr>
            <a:picLocks noChangeAspect="1"/>
          </p:cNvPicPr>
          <p:nvPr/>
        </p:nvPicPr>
        <p:blipFill>
          <a:blip r:embed="rId2" cstate="print"/>
          <a:stretch>
            <a:fillRect/>
          </a:stretch>
        </p:blipFill>
        <p:spPr>
          <a:xfrm>
            <a:off x="0" y="-152400"/>
            <a:ext cx="9296400" cy="7620000"/>
          </a:xfrm>
          <a:prstGeom prst="rect">
            <a:avLst/>
          </a:prstGeom>
        </p:spPr>
      </p:pic>
      <p:sp>
        <p:nvSpPr>
          <p:cNvPr id="3" name="Rectangle 2"/>
          <p:cNvSpPr/>
          <p:nvPr/>
        </p:nvSpPr>
        <p:spPr>
          <a:xfrm>
            <a:off x="3048000" y="381000"/>
            <a:ext cx="5791200" cy="2308324"/>
          </a:xfrm>
          <a:prstGeom prst="rect">
            <a:avLst/>
          </a:prstGeom>
        </p:spPr>
        <p:txBody>
          <a:bodyPr wrap="square">
            <a:spAutoFit/>
          </a:bodyPr>
          <a:lstStyle/>
          <a:p>
            <a:pPr algn="ctr"/>
            <a:r>
              <a:rPr lang="en-US" sz="3600" dirty="0"/>
              <a:t>To enjoy abundance in our lives requires only a willingness to recognize that it is our natural state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ing What you Love.jpg"/>
          <p:cNvPicPr>
            <a:picLocks noChangeAspect="1"/>
          </p:cNvPicPr>
          <p:nvPr/>
        </p:nvPicPr>
        <p:blipFill>
          <a:blip r:embed="rId2" cstate="print"/>
          <a:stretch>
            <a:fillRect/>
          </a:stretch>
        </p:blipFill>
        <p:spPr>
          <a:xfrm>
            <a:off x="-1365811" y="-152400"/>
            <a:ext cx="11304677" cy="7543800"/>
          </a:xfrm>
          <a:prstGeom prst="rect">
            <a:avLst/>
          </a:prstGeom>
        </p:spPr>
      </p:pic>
      <p:sp>
        <p:nvSpPr>
          <p:cNvPr id="3" name="Rectangle 2"/>
          <p:cNvSpPr/>
          <p:nvPr/>
        </p:nvSpPr>
        <p:spPr>
          <a:xfrm>
            <a:off x="381000" y="5473005"/>
            <a:ext cx="8229600" cy="1384995"/>
          </a:xfrm>
          <a:prstGeom prst="rect">
            <a:avLst/>
          </a:prstGeom>
        </p:spPr>
        <p:txBody>
          <a:bodyPr wrap="square">
            <a:spAutoFit/>
          </a:bodyPr>
          <a:lstStyle/>
          <a:p>
            <a:pPr algn="ctr"/>
            <a:r>
              <a:rPr lang="en-US" sz="2800" dirty="0"/>
              <a:t>When we choose to make doing what we love the core experience in our life, we move into alignment with the Universe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688625_10155123850949786_7307009285900932067_n.jpg"/>
          <p:cNvPicPr>
            <a:picLocks noChangeAspect="1"/>
          </p:cNvPicPr>
          <p:nvPr/>
        </p:nvPicPr>
        <p:blipFill>
          <a:blip r:embed="rId2" cstate="print"/>
          <a:stretch>
            <a:fillRect/>
          </a:stretch>
        </p:blipFill>
        <p:spPr>
          <a:xfrm>
            <a:off x="-304800" y="0"/>
            <a:ext cx="9829800" cy="6858000"/>
          </a:xfrm>
          <a:prstGeom prst="rect">
            <a:avLst/>
          </a:prstGeom>
        </p:spPr>
      </p:pic>
      <p:sp>
        <p:nvSpPr>
          <p:cNvPr id="3" name="TextBox 2"/>
          <p:cNvSpPr txBox="1"/>
          <p:nvPr/>
        </p:nvSpPr>
        <p:spPr>
          <a:xfrm>
            <a:off x="381000" y="228600"/>
            <a:ext cx="8534400" cy="2862322"/>
          </a:xfrm>
          <a:prstGeom prst="rect">
            <a:avLst/>
          </a:prstGeom>
          <a:noFill/>
        </p:spPr>
        <p:txBody>
          <a:bodyPr wrap="square" rtlCol="0">
            <a:spAutoFit/>
          </a:bodyPr>
          <a:lstStyle/>
          <a:p>
            <a:pPr algn="ctr"/>
            <a:r>
              <a:rPr lang="en-US" sz="3600" dirty="0">
                <a:solidFill>
                  <a:schemeClr val="bg1"/>
                </a:solidFill>
              </a:rPr>
              <a:t>Immediately, the infinite supply of energy is made available</a:t>
            </a:r>
          </a:p>
          <a:p>
            <a:pPr algn="ctr"/>
            <a:endParaRPr lang="en-US" sz="3600" dirty="0">
              <a:solidFill>
                <a:schemeClr val="bg1"/>
              </a:solidFill>
            </a:endParaRPr>
          </a:p>
          <a:p>
            <a:pPr algn="ctr"/>
            <a:r>
              <a:rPr lang="en-US" sz="3600" dirty="0">
                <a:solidFill>
                  <a:schemeClr val="bg1"/>
                </a:solidFill>
              </a:rPr>
              <a:t>                      We begin to feel the aliveness                        			that comes with gratitude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259229669.jpg"/>
          <p:cNvPicPr>
            <a:picLocks noChangeAspect="1"/>
          </p:cNvPicPr>
          <p:nvPr/>
        </p:nvPicPr>
        <p:blipFill>
          <a:blip r:embed="rId2" cstate="print"/>
          <a:stretch>
            <a:fillRect/>
          </a:stretch>
        </p:blipFill>
        <p:spPr>
          <a:xfrm>
            <a:off x="0" y="0"/>
            <a:ext cx="9144000" cy="7010400"/>
          </a:xfrm>
          <a:prstGeom prst="rect">
            <a:avLst/>
          </a:prstGeom>
        </p:spPr>
      </p:pic>
      <p:sp>
        <p:nvSpPr>
          <p:cNvPr id="3" name="TextBox 2"/>
          <p:cNvSpPr txBox="1"/>
          <p:nvPr/>
        </p:nvSpPr>
        <p:spPr>
          <a:xfrm>
            <a:off x="457200" y="4495800"/>
            <a:ext cx="5638800" cy="1569660"/>
          </a:xfrm>
          <a:prstGeom prst="rect">
            <a:avLst/>
          </a:prstGeom>
          <a:noFill/>
        </p:spPr>
        <p:txBody>
          <a:bodyPr wrap="square" rtlCol="0">
            <a:spAutoFit/>
          </a:bodyPr>
          <a:lstStyle/>
          <a:p>
            <a:r>
              <a:rPr lang="en-US" sz="3200" dirty="0">
                <a:solidFill>
                  <a:schemeClr val="accent4">
                    <a:lumMod val="50000"/>
                  </a:schemeClr>
                </a:solidFill>
              </a:rPr>
              <a:t>And these same good feelings are felt by the people we come in contact with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ving hands.jpg"/>
          <p:cNvPicPr>
            <a:picLocks noChangeAspect="1"/>
          </p:cNvPicPr>
          <p:nvPr/>
        </p:nvPicPr>
        <p:blipFill>
          <a:blip r:embed="rId2" cstate="print"/>
          <a:stretch>
            <a:fillRect/>
          </a:stretch>
        </p:blipFill>
        <p:spPr>
          <a:xfrm>
            <a:off x="-227386" y="-1"/>
            <a:ext cx="9523786" cy="7520881"/>
          </a:xfrm>
          <a:prstGeom prst="rect">
            <a:avLst/>
          </a:prstGeom>
        </p:spPr>
      </p:pic>
      <p:sp>
        <p:nvSpPr>
          <p:cNvPr id="9" name="Rectangle 8"/>
          <p:cNvSpPr/>
          <p:nvPr/>
        </p:nvSpPr>
        <p:spPr>
          <a:xfrm>
            <a:off x="2743200" y="1828800"/>
            <a:ext cx="3429000" cy="2554545"/>
          </a:xfrm>
          <a:prstGeom prst="rect">
            <a:avLst/>
          </a:prstGeom>
        </p:spPr>
        <p:txBody>
          <a:bodyPr wrap="square">
            <a:spAutoFit/>
          </a:bodyPr>
          <a:lstStyle/>
          <a:p>
            <a:pPr algn="ctr"/>
            <a:r>
              <a:rPr lang="en-US" sz="3200" dirty="0">
                <a:solidFill>
                  <a:schemeClr val="accent4">
                    <a:lumMod val="50000"/>
                  </a:schemeClr>
                </a:solidFill>
              </a:rPr>
              <a:t>The people and circumstances that support us are attracted </a:t>
            </a:r>
          </a:p>
          <a:p>
            <a:pPr algn="ctr"/>
            <a:r>
              <a:rPr lang="en-US" sz="3200" dirty="0">
                <a:solidFill>
                  <a:schemeClr val="accent4">
                    <a:lumMod val="50000"/>
                  </a:schemeClr>
                </a:solidFill>
              </a:rPr>
              <a:t>to us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llet-.jpg"/>
          <p:cNvPicPr>
            <a:picLocks noChangeAspect="1"/>
          </p:cNvPicPr>
          <p:nvPr/>
        </p:nvPicPr>
        <p:blipFill>
          <a:blip r:embed="rId2" cstate="print"/>
          <a:stretch>
            <a:fillRect/>
          </a:stretch>
        </p:blipFill>
        <p:spPr>
          <a:xfrm>
            <a:off x="-304800" y="0"/>
            <a:ext cx="9710442" cy="6858000"/>
          </a:xfrm>
          <a:prstGeom prst="rect">
            <a:avLst/>
          </a:prstGeom>
        </p:spPr>
      </p:pic>
      <p:sp>
        <p:nvSpPr>
          <p:cNvPr id="2" name="TextBox 1"/>
          <p:cNvSpPr txBox="1"/>
          <p:nvPr/>
        </p:nvSpPr>
        <p:spPr>
          <a:xfrm>
            <a:off x="2362200" y="152400"/>
            <a:ext cx="2362200" cy="523220"/>
          </a:xfrm>
          <a:prstGeom prst="rect">
            <a:avLst/>
          </a:prstGeom>
          <a:noFill/>
        </p:spPr>
        <p:txBody>
          <a:bodyPr wrap="square" rtlCol="0">
            <a:spAutoFit/>
          </a:bodyPr>
          <a:lstStyle/>
          <a:p>
            <a:pPr algn="ctr"/>
            <a:r>
              <a:rPr lang="en-US" sz="2800" dirty="0">
                <a:latin typeface="Bradley Hand ITC" pitchFamily="66" charset="0"/>
              </a:rPr>
              <a:t>Perception</a:t>
            </a:r>
          </a:p>
        </p:txBody>
      </p:sp>
      <p:sp>
        <p:nvSpPr>
          <p:cNvPr id="11" name="Rectangle 10"/>
          <p:cNvSpPr/>
          <p:nvPr/>
        </p:nvSpPr>
        <p:spPr>
          <a:xfrm>
            <a:off x="-304800" y="5410200"/>
            <a:ext cx="9753600" cy="1447800"/>
          </a:xfrm>
          <a:prstGeom prst="rect">
            <a:avLst/>
          </a:prstGeom>
          <a:solidFill>
            <a:srgbClr val="613807"/>
          </a:solidFill>
          <a:ln>
            <a:solidFill>
              <a:srgbClr val="6138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1000" y="5486400"/>
            <a:ext cx="8305800" cy="1569660"/>
          </a:xfrm>
          <a:prstGeom prst="rect">
            <a:avLst/>
          </a:prstGeom>
          <a:noFill/>
        </p:spPr>
        <p:txBody>
          <a:bodyPr wrap="square" rtlCol="0">
            <a:spAutoFit/>
          </a:bodyPr>
          <a:lstStyle/>
          <a:p>
            <a:pPr algn="ctr"/>
            <a:r>
              <a:rPr lang="en-US" sz="2400" dirty="0"/>
              <a:t>The connection this principle has with all the others is a demonstration of the interconnections we all have,</a:t>
            </a:r>
          </a:p>
          <a:p>
            <a:pPr algn="ctr"/>
            <a:r>
              <a:rPr lang="en-US" sz="2400" dirty="0"/>
              <a:t> to our abundance</a:t>
            </a:r>
          </a:p>
          <a:p>
            <a:endParaRPr lang="en-US" sz="2400" dirty="0">
              <a:solidFill>
                <a:schemeClr val="bg1"/>
              </a:solidFill>
            </a:endParaRPr>
          </a:p>
        </p:txBody>
      </p:sp>
      <p:sp>
        <p:nvSpPr>
          <p:cNvPr id="7" name="TextBox 6"/>
          <p:cNvSpPr txBox="1"/>
          <p:nvPr/>
        </p:nvSpPr>
        <p:spPr>
          <a:xfrm>
            <a:off x="1524000" y="4495800"/>
            <a:ext cx="1905000" cy="523220"/>
          </a:xfrm>
          <a:prstGeom prst="rect">
            <a:avLst/>
          </a:prstGeom>
          <a:noFill/>
        </p:spPr>
        <p:txBody>
          <a:bodyPr wrap="square" rtlCol="0">
            <a:spAutoFit/>
          </a:bodyPr>
          <a:lstStyle/>
          <a:p>
            <a:pPr algn="ctr"/>
            <a:r>
              <a:rPr lang="en-US" sz="2800" dirty="0">
                <a:latin typeface="Bradley Hand ITC" pitchFamily="66" charset="0"/>
              </a:rPr>
              <a:t>Harmony</a:t>
            </a:r>
          </a:p>
        </p:txBody>
      </p:sp>
      <p:sp>
        <p:nvSpPr>
          <p:cNvPr id="8" name="TextBox 7"/>
          <p:cNvSpPr txBox="1"/>
          <p:nvPr/>
        </p:nvSpPr>
        <p:spPr>
          <a:xfrm>
            <a:off x="4953000" y="152400"/>
            <a:ext cx="1600200" cy="523220"/>
          </a:xfrm>
          <a:prstGeom prst="rect">
            <a:avLst/>
          </a:prstGeom>
          <a:noFill/>
        </p:spPr>
        <p:txBody>
          <a:bodyPr wrap="square" rtlCol="0">
            <a:spAutoFit/>
          </a:bodyPr>
          <a:lstStyle/>
          <a:p>
            <a:pPr algn="ctr"/>
            <a:r>
              <a:rPr lang="en-US" sz="2800" dirty="0">
                <a:latin typeface="Bradley Hand ITC" pitchFamily="66" charset="0"/>
              </a:rPr>
              <a:t>Cause</a:t>
            </a:r>
          </a:p>
        </p:txBody>
      </p:sp>
      <p:sp>
        <p:nvSpPr>
          <p:cNvPr id="9" name="TextBox 8"/>
          <p:cNvSpPr txBox="1"/>
          <p:nvPr/>
        </p:nvSpPr>
        <p:spPr>
          <a:xfrm>
            <a:off x="6400800" y="914400"/>
            <a:ext cx="1600200" cy="523220"/>
          </a:xfrm>
          <a:prstGeom prst="rect">
            <a:avLst/>
          </a:prstGeom>
          <a:noFill/>
        </p:spPr>
        <p:txBody>
          <a:bodyPr wrap="square" rtlCol="0">
            <a:spAutoFit/>
          </a:bodyPr>
          <a:lstStyle/>
          <a:p>
            <a:pPr algn="ctr"/>
            <a:r>
              <a:rPr lang="en-US" sz="2800" dirty="0">
                <a:latin typeface="Bradley Hand ITC" pitchFamily="66" charset="0"/>
              </a:rPr>
              <a:t>Effect</a:t>
            </a:r>
          </a:p>
        </p:txBody>
      </p:sp>
      <p:sp>
        <p:nvSpPr>
          <p:cNvPr id="13" name="TextBox 12"/>
          <p:cNvSpPr txBox="1"/>
          <p:nvPr/>
        </p:nvSpPr>
        <p:spPr>
          <a:xfrm>
            <a:off x="1828800" y="2514600"/>
            <a:ext cx="1600200" cy="523220"/>
          </a:xfrm>
          <a:prstGeom prst="rect">
            <a:avLst/>
          </a:prstGeom>
          <a:noFill/>
        </p:spPr>
        <p:txBody>
          <a:bodyPr wrap="square" rtlCol="0">
            <a:spAutoFit/>
          </a:bodyPr>
          <a:lstStyle/>
          <a:p>
            <a:pPr algn="ctr"/>
            <a:r>
              <a:rPr lang="en-US" sz="2800" dirty="0">
                <a:latin typeface="Bradley Hand ITC" pitchFamily="66" charset="0"/>
              </a:rPr>
              <a:t>Choice</a:t>
            </a:r>
          </a:p>
        </p:txBody>
      </p:sp>
      <p:sp>
        <p:nvSpPr>
          <p:cNvPr id="14" name="TextBox 13"/>
          <p:cNvSpPr txBox="1"/>
          <p:nvPr/>
        </p:nvSpPr>
        <p:spPr>
          <a:xfrm>
            <a:off x="5715000" y="2438400"/>
            <a:ext cx="2743200" cy="523220"/>
          </a:xfrm>
          <a:prstGeom prst="rect">
            <a:avLst/>
          </a:prstGeom>
          <a:noFill/>
        </p:spPr>
        <p:txBody>
          <a:bodyPr wrap="square" rtlCol="0">
            <a:spAutoFit/>
          </a:bodyPr>
          <a:lstStyle/>
          <a:p>
            <a:pPr algn="ctr"/>
            <a:r>
              <a:rPr lang="en-US" sz="2800" dirty="0">
                <a:latin typeface="Bradley Hand ITC" pitchFamily="66" charset="0"/>
              </a:rPr>
              <a:t>Accountability</a:t>
            </a:r>
          </a:p>
        </p:txBody>
      </p:sp>
      <p:sp>
        <p:nvSpPr>
          <p:cNvPr id="15" name="TextBox 14"/>
          <p:cNvSpPr txBox="1"/>
          <p:nvPr/>
        </p:nvSpPr>
        <p:spPr>
          <a:xfrm>
            <a:off x="0" y="3048000"/>
            <a:ext cx="1981200" cy="523220"/>
          </a:xfrm>
          <a:prstGeom prst="rect">
            <a:avLst/>
          </a:prstGeom>
          <a:noFill/>
        </p:spPr>
        <p:txBody>
          <a:bodyPr wrap="square" rtlCol="0">
            <a:spAutoFit/>
          </a:bodyPr>
          <a:lstStyle/>
          <a:p>
            <a:pPr algn="ctr"/>
            <a:r>
              <a:rPr lang="en-US" sz="2800" dirty="0">
                <a:latin typeface="Bradley Hand ITC" pitchFamily="66" charset="0"/>
              </a:rPr>
              <a:t>Gratitude</a:t>
            </a:r>
          </a:p>
        </p:txBody>
      </p:sp>
      <p:sp>
        <p:nvSpPr>
          <p:cNvPr id="16" name="TextBox 15"/>
          <p:cNvSpPr txBox="1"/>
          <p:nvPr/>
        </p:nvSpPr>
        <p:spPr>
          <a:xfrm>
            <a:off x="6172200" y="3276600"/>
            <a:ext cx="2590800" cy="523220"/>
          </a:xfrm>
          <a:prstGeom prst="rect">
            <a:avLst/>
          </a:prstGeom>
          <a:noFill/>
        </p:spPr>
        <p:txBody>
          <a:bodyPr wrap="square" rtlCol="0">
            <a:spAutoFit/>
          </a:bodyPr>
          <a:lstStyle/>
          <a:p>
            <a:pPr algn="ctr"/>
            <a:r>
              <a:rPr lang="en-US" sz="2800" dirty="0">
                <a:latin typeface="Bradley Hand ITC" pitchFamily="66" charset="0"/>
              </a:rPr>
              <a:t>Abundance</a:t>
            </a:r>
          </a:p>
        </p:txBody>
      </p:sp>
      <p:sp>
        <p:nvSpPr>
          <p:cNvPr id="17" name="TextBox 16"/>
          <p:cNvSpPr txBox="1"/>
          <p:nvPr/>
        </p:nvSpPr>
        <p:spPr>
          <a:xfrm>
            <a:off x="838200" y="1066800"/>
            <a:ext cx="1600200" cy="523220"/>
          </a:xfrm>
          <a:prstGeom prst="rect">
            <a:avLst/>
          </a:prstGeom>
          <a:noFill/>
        </p:spPr>
        <p:txBody>
          <a:bodyPr wrap="square" rtlCol="0">
            <a:spAutoFit/>
          </a:bodyPr>
          <a:lstStyle/>
          <a:p>
            <a:pPr algn="ctr"/>
            <a:r>
              <a:rPr lang="en-US" sz="2800" dirty="0">
                <a:latin typeface="Bradley Hand ITC" pitchFamily="66" charset="0"/>
              </a:rPr>
              <a:t>Thought</a:t>
            </a:r>
          </a:p>
        </p:txBody>
      </p:sp>
      <p:sp>
        <p:nvSpPr>
          <p:cNvPr id="18" name="TextBox 17"/>
          <p:cNvSpPr txBox="1"/>
          <p:nvPr/>
        </p:nvSpPr>
        <p:spPr>
          <a:xfrm>
            <a:off x="5943600" y="4724400"/>
            <a:ext cx="2209800" cy="523220"/>
          </a:xfrm>
          <a:prstGeom prst="rect">
            <a:avLst/>
          </a:prstGeom>
          <a:noFill/>
        </p:spPr>
        <p:txBody>
          <a:bodyPr wrap="square" rtlCol="0">
            <a:spAutoFit/>
          </a:bodyPr>
          <a:lstStyle/>
          <a:p>
            <a:pPr algn="ctr"/>
            <a:r>
              <a:rPr lang="en-US" sz="2800" dirty="0">
                <a:latin typeface="Bradley Hand ITC" pitchFamily="66" charset="0"/>
              </a:rPr>
              <a:t>Rhythm</a:t>
            </a:r>
          </a:p>
        </p:txBody>
      </p:sp>
      <p:sp>
        <p:nvSpPr>
          <p:cNvPr id="19" name="TextBox 18"/>
          <p:cNvSpPr txBox="1"/>
          <p:nvPr/>
        </p:nvSpPr>
        <p:spPr>
          <a:xfrm>
            <a:off x="2362200" y="3429000"/>
            <a:ext cx="1600200" cy="523220"/>
          </a:xfrm>
          <a:prstGeom prst="rect">
            <a:avLst/>
          </a:prstGeom>
          <a:noFill/>
        </p:spPr>
        <p:txBody>
          <a:bodyPr wrap="square" rtlCol="0">
            <a:spAutoFit/>
          </a:bodyPr>
          <a:lstStyle/>
          <a:p>
            <a:pPr algn="ctr"/>
            <a:r>
              <a:rPr lang="en-US" sz="2800" dirty="0">
                <a:latin typeface="Bradley Hand ITC" pitchFamily="66" charset="0"/>
              </a:rPr>
              <a:t>Health</a:t>
            </a:r>
          </a:p>
        </p:txBody>
      </p:sp>
      <p:sp>
        <p:nvSpPr>
          <p:cNvPr id="20" name="TextBox 19"/>
          <p:cNvSpPr txBox="1"/>
          <p:nvPr/>
        </p:nvSpPr>
        <p:spPr>
          <a:xfrm>
            <a:off x="6172200" y="4114800"/>
            <a:ext cx="1600200" cy="523220"/>
          </a:xfrm>
          <a:prstGeom prst="rect">
            <a:avLst/>
          </a:prstGeom>
          <a:noFill/>
        </p:spPr>
        <p:txBody>
          <a:bodyPr wrap="square" rtlCol="0">
            <a:spAutoFit/>
          </a:bodyPr>
          <a:lstStyle/>
          <a:p>
            <a:pPr algn="ctr"/>
            <a:r>
              <a:rPr lang="en-US" sz="2800" dirty="0">
                <a:latin typeface="Bradley Hand ITC" pitchFamily="66" charset="0"/>
              </a:rPr>
              <a:t>Healing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ppy chef.jpg"/>
          <p:cNvPicPr>
            <a:picLocks noChangeAspect="1"/>
          </p:cNvPicPr>
          <p:nvPr/>
        </p:nvPicPr>
        <p:blipFill>
          <a:blip r:embed="rId2" cstate="print"/>
          <a:stretch>
            <a:fillRect/>
          </a:stretch>
        </p:blipFill>
        <p:spPr>
          <a:xfrm>
            <a:off x="-762000" y="0"/>
            <a:ext cx="10176995" cy="6858000"/>
          </a:xfrm>
          <a:prstGeom prst="rect">
            <a:avLst/>
          </a:prstGeom>
        </p:spPr>
      </p:pic>
      <p:sp>
        <p:nvSpPr>
          <p:cNvPr id="8" name="Rectangle 7"/>
          <p:cNvSpPr/>
          <p:nvPr/>
        </p:nvSpPr>
        <p:spPr>
          <a:xfrm>
            <a:off x="5257800" y="3962400"/>
            <a:ext cx="3657600" cy="2743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0" y="4114800"/>
            <a:ext cx="3505200" cy="2554545"/>
          </a:xfrm>
          <a:prstGeom prst="rect">
            <a:avLst/>
          </a:prstGeom>
          <a:noFill/>
        </p:spPr>
        <p:txBody>
          <a:bodyPr wrap="square" rtlCol="0">
            <a:spAutoFit/>
          </a:bodyPr>
          <a:lstStyle/>
          <a:p>
            <a:pPr lvl="0" algn="ctr"/>
            <a:r>
              <a:rPr lang="en-US" sz="3200" dirty="0">
                <a:solidFill>
                  <a:schemeClr val="bg1"/>
                </a:solidFill>
                <a:latin typeface="Bradley Hand ITC" pitchFamily="66" charset="0"/>
              </a:rPr>
              <a:t>As we do what we love, we direct energy into high quality goods and services</a:t>
            </a:r>
          </a:p>
        </p:txBody>
      </p:sp>
      <p:sp>
        <p:nvSpPr>
          <p:cNvPr id="9" name="TextBox 8"/>
          <p:cNvSpPr txBox="1"/>
          <p:nvPr/>
        </p:nvSpPr>
        <p:spPr>
          <a:xfrm>
            <a:off x="5181600" y="457200"/>
            <a:ext cx="3429000" cy="707886"/>
          </a:xfrm>
          <a:prstGeom prst="rect">
            <a:avLst/>
          </a:prstGeom>
          <a:noFill/>
        </p:spPr>
        <p:txBody>
          <a:bodyPr wrap="square" rtlCol="0">
            <a:spAutoFit/>
          </a:bodyPr>
          <a:lstStyle/>
          <a:p>
            <a:r>
              <a:rPr lang="en-US" sz="4000" dirty="0"/>
              <a:t>ATTRACTION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4343400"/>
            <a:ext cx="9677400" cy="3200400"/>
          </a:xfrm>
          <a:prstGeom prst="rect">
            <a:avLst/>
          </a:prstGeom>
          <a:solidFill>
            <a:srgbClr val="3E2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ppy diners.jpg"/>
          <p:cNvPicPr>
            <a:picLocks noChangeAspect="1"/>
          </p:cNvPicPr>
          <p:nvPr/>
        </p:nvPicPr>
        <p:blipFill>
          <a:blip r:embed="rId2" cstate="print"/>
          <a:stretch>
            <a:fillRect/>
          </a:stretch>
        </p:blipFill>
        <p:spPr>
          <a:xfrm>
            <a:off x="0" y="0"/>
            <a:ext cx="9144000" cy="4495800"/>
          </a:xfrm>
          <a:prstGeom prst="rect">
            <a:avLst/>
          </a:prstGeom>
          <a:solidFill>
            <a:srgbClr val="202519"/>
          </a:solidFill>
        </p:spPr>
      </p:pic>
      <p:sp>
        <p:nvSpPr>
          <p:cNvPr id="6" name="TextBox 5"/>
          <p:cNvSpPr txBox="1"/>
          <p:nvPr/>
        </p:nvSpPr>
        <p:spPr>
          <a:xfrm>
            <a:off x="152400" y="4876800"/>
            <a:ext cx="8839200" cy="1754326"/>
          </a:xfrm>
          <a:prstGeom prst="rect">
            <a:avLst/>
          </a:prstGeom>
          <a:noFill/>
        </p:spPr>
        <p:txBody>
          <a:bodyPr wrap="square" rtlCol="0">
            <a:spAutoFit/>
          </a:bodyPr>
          <a:lstStyle/>
          <a:p>
            <a:pPr algn="ctr"/>
            <a:r>
              <a:rPr lang="en-US" sz="3600" dirty="0">
                <a:latin typeface="Bradley Hand ITC" pitchFamily="66" charset="0"/>
              </a:rPr>
              <a:t>The people we attract are the ones who will help us by buying our products and services and recommending them to others.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nshine and water.jpg"/>
          <p:cNvPicPr>
            <a:picLocks noChangeAspect="1"/>
          </p:cNvPicPr>
          <p:nvPr/>
        </p:nvPicPr>
        <p:blipFill>
          <a:blip r:embed="rId2" cstate="print"/>
          <a:stretch>
            <a:fillRect/>
          </a:stretch>
        </p:blipFill>
        <p:spPr>
          <a:xfrm>
            <a:off x="0" y="0"/>
            <a:ext cx="9144000" cy="7162800"/>
          </a:xfrm>
          <a:prstGeom prst="rect">
            <a:avLst/>
          </a:prstGeom>
        </p:spPr>
      </p:pic>
      <p:sp>
        <p:nvSpPr>
          <p:cNvPr id="2" name="TextBox 1"/>
          <p:cNvSpPr txBox="1"/>
          <p:nvPr/>
        </p:nvSpPr>
        <p:spPr>
          <a:xfrm>
            <a:off x="152400" y="152400"/>
            <a:ext cx="6858000" cy="2862322"/>
          </a:xfrm>
          <a:prstGeom prst="rect">
            <a:avLst/>
          </a:prstGeom>
          <a:noFill/>
        </p:spPr>
        <p:txBody>
          <a:bodyPr wrap="square" rtlCol="0">
            <a:spAutoFit/>
          </a:bodyPr>
          <a:lstStyle/>
          <a:p>
            <a:pPr algn="ctr"/>
            <a:r>
              <a:rPr lang="en-US" sz="3600" dirty="0">
                <a:latin typeface="+mj-lt"/>
              </a:rPr>
              <a:t>Think of your focused self love and gratitude as sunshine and rain on the invisible seed, and then the tiny seedling of your desired outcome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oughts create reality.jpg"/>
          <p:cNvPicPr>
            <a:picLocks noChangeAspect="1"/>
          </p:cNvPicPr>
          <p:nvPr/>
        </p:nvPicPr>
        <p:blipFill>
          <a:blip r:embed="rId2" cstate="print"/>
          <a:stretch>
            <a:fillRect/>
          </a:stretch>
        </p:blipFill>
        <p:spPr>
          <a:xfrm>
            <a:off x="0" y="-152400"/>
            <a:ext cx="9359246" cy="7010400"/>
          </a:xfrm>
          <a:prstGeom prst="rect">
            <a:avLst/>
          </a:prstGeom>
        </p:spPr>
      </p:pic>
      <p:sp>
        <p:nvSpPr>
          <p:cNvPr id="4" name="TextBox 3"/>
          <p:cNvSpPr txBox="1"/>
          <p:nvPr/>
        </p:nvSpPr>
        <p:spPr>
          <a:xfrm>
            <a:off x="685800" y="0"/>
            <a:ext cx="8153400" cy="2831544"/>
          </a:xfrm>
          <a:prstGeom prst="rect">
            <a:avLst/>
          </a:prstGeom>
          <a:noFill/>
        </p:spPr>
        <p:txBody>
          <a:bodyPr wrap="square" rtlCol="0">
            <a:spAutoFit/>
          </a:bodyPr>
          <a:lstStyle/>
          <a:p>
            <a:pPr lvl="0" algn="ctr"/>
            <a:r>
              <a:rPr lang="en-US" sz="3200" dirty="0">
                <a:solidFill>
                  <a:prstClr val="white"/>
                </a:solidFill>
                <a:latin typeface="+mj-lt"/>
              </a:rPr>
              <a:t>Gratitude </a:t>
            </a:r>
          </a:p>
          <a:p>
            <a:pPr lvl="0" algn="ctr"/>
            <a:r>
              <a:rPr lang="en-US" sz="3200" dirty="0">
                <a:solidFill>
                  <a:prstClr val="white"/>
                </a:solidFill>
                <a:latin typeface="+mj-lt"/>
              </a:rPr>
              <a:t>is the focusing of attention </a:t>
            </a:r>
          </a:p>
          <a:p>
            <a:pPr lvl="0" algn="ctr"/>
            <a:r>
              <a:rPr lang="en-US" sz="3200" dirty="0">
                <a:solidFill>
                  <a:prstClr val="white"/>
                </a:solidFill>
                <a:latin typeface="+mj-lt"/>
              </a:rPr>
              <a:t>upon a thought or emotion, </a:t>
            </a:r>
          </a:p>
          <a:p>
            <a:pPr lvl="0" algn="ctr"/>
            <a:r>
              <a:rPr lang="en-US" sz="3200" dirty="0">
                <a:solidFill>
                  <a:prstClr val="white"/>
                </a:solidFill>
                <a:latin typeface="+mj-lt"/>
              </a:rPr>
              <a:t>which brings the thought </a:t>
            </a:r>
          </a:p>
          <a:p>
            <a:pPr lvl="0" algn="ctr"/>
            <a:r>
              <a:rPr lang="en-US" sz="3200" dirty="0">
                <a:solidFill>
                  <a:prstClr val="white"/>
                </a:solidFill>
                <a:latin typeface="+mj-lt"/>
              </a:rPr>
              <a:t>into physical manifestation</a:t>
            </a:r>
          </a:p>
          <a:p>
            <a:endParaRPr lang="en-US" dirty="0"/>
          </a:p>
        </p:txBody>
      </p:sp>
      <p:sp>
        <p:nvSpPr>
          <p:cNvPr id="5" name="Rectangle 4"/>
          <p:cNvSpPr/>
          <p:nvPr/>
        </p:nvSpPr>
        <p:spPr>
          <a:xfrm>
            <a:off x="990600" y="5181600"/>
            <a:ext cx="7543800" cy="1569660"/>
          </a:xfrm>
          <a:prstGeom prst="rect">
            <a:avLst/>
          </a:prstGeom>
        </p:spPr>
        <p:txBody>
          <a:bodyPr wrap="square">
            <a:spAutoFit/>
          </a:bodyPr>
          <a:lstStyle/>
          <a:p>
            <a:pPr algn="ctr"/>
            <a:r>
              <a:rPr lang="en-US" sz="3200" dirty="0"/>
              <a:t>Thereby, we experience physically all </a:t>
            </a:r>
          </a:p>
          <a:p>
            <a:pPr algn="ctr"/>
            <a:r>
              <a:rPr lang="en-US" sz="3200" dirty="0"/>
              <a:t>we think and feel gratitude toward </a:t>
            </a:r>
          </a:p>
          <a:p>
            <a:pPr algn="ctr"/>
            <a:r>
              <a:rPr lang="en-US" sz="3200" dirty="0"/>
              <a:t>or focus attention upon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autiful beach.jpg"/>
          <p:cNvPicPr>
            <a:picLocks noChangeAspect="1"/>
          </p:cNvPicPr>
          <p:nvPr/>
        </p:nvPicPr>
        <p:blipFill>
          <a:blip r:embed="rId2" cstate="print"/>
          <a:stretch>
            <a:fillRect/>
          </a:stretch>
        </p:blipFill>
        <p:spPr>
          <a:xfrm>
            <a:off x="0" y="0"/>
            <a:ext cx="9915181" cy="6858000"/>
          </a:xfrm>
          <a:prstGeom prst="rect">
            <a:avLst/>
          </a:prstGeom>
        </p:spPr>
      </p:pic>
      <p:sp>
        <p:nvSpPr>
          <p:cNvPr id="3" name="Title 2"/>
          <p:cNvSpPr>
            <a:spLocks noGrp="1"/>
          </p:cNvSpPr>
          <p:nvPr>
            <p:ph type="title"/>
          </p:nvPr>
        </p:nvSpPr>
        <p:spPr>
          <a:xfrm>
            <a:off x="76200" y="4495800"/>
            <a:ext cx="3657600" cy="2362200"/>
          </a:xfrm>
        </p:spPr>
        <p:txBody>
          <a:bodyPr>
            <a:normAutofit fontScale="90000"/>
          </a:bodyPr>
          <a:lstStyle/>
          <a:p>
            <a:pPr algn="ctr"/>
            <a:r>
              <a:rPr lang="en-US" dirty="0">
                <a:solidFill>
                  <a:schemeClr val="bg1"/>
                </a:solidFill>
              </a:rPr>
              <a:t>This presentation created by </a:t>
            </a:r>
            <a:br>
              <a:rPr lang="en-US" dirty="0">
                <a:solidFill>
                  <a:schemeClr val="bg1"/>
                </a:solidFill>
              </a:rPr>
            </a:br>
            <a:r>
              <a:rPr lang="en-US" dirty="0">
                <a:solidFill>
                  <a:schemeClr val="bg1"/>
                </a:solidFill>
              </a:rPr>
              <a:t>Julia Fairchild </a:t>
            </a:r>
            <a:br>
              <a:rPr lang="en-US" dirty="0">
                <a:solidFill>
                  <a:schemeClr val="bg1"/>
                </a:solidFill>
              </a:rPr>
            </a:br>
            <a:r>
              <a:rPr lang="en-US" dirty="0">
                <a:solidFill>
                  <a:schemeClr val="bg1"/>
                </a:solidFill>
              </a:rPr>
              <a:t>with loving Aloha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5105400"/>
            <a:ext cx="9601200" cy="1981200"/>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2">
                  <a:lumMod val="50000"/>
                </a:schemeClr>
              </a:solidFill>
            </a:endParaRPr>
          </a:p>
        </p:txBody>
      </p:sp>
      <p:pic>
        <p:nvPicPr>
          <p:cNvPr id="5" name="Picture 4" descr="Let-it-go.jpg"/>
          <p:cNvPicPr>
            <a:picLocks noChangeAspect="1"/>
          </p:cNvPicPr>
          <p:nvPr/>
        </p:nvPicPr>
        <p:blipFill>
          <a:blip r:embed="rId2" cstate="print"/>
          <a:stretch>
            <a:fillRect/>
          </a:stretch>
        </p:blipFill>
        <p:spPr>
          <a:xfrm>
            <a:off x="0" y="0"/>
            <a:ext cx="9255006" cy="5181600"/>
          </a:xfrm>
          <a:prstGeom prst="rect">
            <a:avLst/>
          </a:prstGeom>
        </p:spPr>
      </p:pic>
      <p:sp>
        <p:nvSpPr>
          <p:cNvPr id="3" name="TextBox 2"/>
          <p:cNvSpPr txBox="1"/>
          <p:nvPr/>
        </p:nvSpPr>
        <p:spPr>
          <a:xfrm>
            <a:off x="685800" y="838200"/>
            <a:ext cx="3352800" cy="769441"/>
          </a:xfrm>
          <a:prstGeom prst="rect">
            <a:avLst/>
          </a:prstGeom>
          <a:noFill/>
        </p:spPr>
        <p:txBody>
          <a:bodyPr wrap="square" rtlCol="0">
            <a:spAutoFit/>
          </a:bodyPr>
          <a:lstStyle/>
          <a:p>
            <a:pPr algn="ctr"/>
            <a:r>
              <a:rPr lang="en-US" sz="4400" b="1" dirty="0">
                <a:solidFill>
                  <a:schemeClr val="bg2">
                    <a:lumMod val="60000"/>
                    <a:lumOff val="40000"/>
                  </a:schemeClr>
                </a:solidFill>
                <a:latin typeface="+mj-lt"/>
              </a:rPr>
              <a:t>RELEASE</a:t>
            </a:r>
          </a:p>
        </p:txBody>
      </p:sp>
      <p:sp>
        <p:nvSpPr>
          <p:cNvPr id="7" name="TextBox 6"/>
          <p:cNvSpPr txBox="1"/>
          <p:nvPr/>
        </p:nvSpPr>
        <p:spPr>
          <a:xfrm>
            <a:off x="457200" y="5380672"/>
            <a:ext cx="8458200" cy="1477328"/>
          </a:xfrm>
          <a:prstGeom prst="rect">
            <a:avLst/>
          </a:prstGeom>
          <a:noFill/>
        </p:spPr>
        <p:txBody>
          <a:bodyPr wrap="square" rtlCol="0">
            <a:spAutoFit/>
          </a:bodyPr>
          <a:lstStyle/>
          <a:p>
            <a:pPr algn="ctr"/>
            <a:r>
              <a:rPr lang="en-US" sz="2400" b="1" dirty="0">
                <a:solidFill>
                  <a:schemeClr val="bg2">
                    <a:lumMod val="50000"/>
                  </a:schemeClr>
                </a:solidFill>
              </a:rPr>
              <a:t>Crucial to attracting what we want, is release of what we used to have or no longer want.  We must let go of old things in order to make room for and embrace the new.</a:t>
            </a:r>
          </a:p>
          <a:p>
            <a:pPr algn="ct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utter.jpg"/>
          <p:cNvPicPr>
            <a:picLocks noChangeAspect="1"/>
          </p:cNvPicPr>
          <p:nvPr/>
        </p:nvPicPr>
        <p:blipFill>
          <a:blip r:embed="rId2" cstate="print"/>
          <a:stretch>
            <a:fillRect/>
          </a:stretch>
        </p:blipFill>
        <p:spPr>
          <a:xfrm>
            <a:off x="0" y="0"/>
            <a:ext cx="10820400" cy="7162800"/>
          </a:xfrm>
          <a:prstGeom prst="rect">
            <a:avLst/>
          </a:prstGeom>
        </p:spPr>
      </p:pic>
      <p:sp>
        <p:nvSpPr>
          <p:cNvPr id="3" name="TextBox 2"/>
          <p:cNvSpPr txBox="1"/>
          <p:nvPr/>
        </p:nvSpPr>
        <p:spPr>
          <a:xfrm>
            <a:off x="381000" y="152400"/>
            <a:ext cx="3429000" cy="6494085"/>
          </a:xfrm>
          <a:prstGeom prst="rect">
            <a:avLst/>
          </a:prstGeom>
          <a:noFill/>
        </p:spPr>
        <p:txBody>
          <a:bodyPr wrap="square" rtlCol="0">
            <a:spAutoFit/>
          </a:bodyPr>
          <a:lstStyle/>
          <a:p>
            <a:r>
              <a:rPr lang="en-US" sz="3200" dirty="0">
                <a:solidFill>
                  <a:schemeClr val="bg1"/>
                </a:solidFill>
                <a:latin typeface="+mj-lt"/>
              </a:rPr>
              <a:t>When we hang on to the old and outmoded, we create blocks &amp; stagnation.</a:t>
            </a:r>
          </a:p>
          <a:p>
            <a:endParaRPr lang="en-US" sz="3200" dirty="0">
              <a:solidFill>
                <a:schemeClr val="bg1"/>
              </a:solidFill>
              <a:latin typeface="+mj-lt"/>
            </a:endParaRPr>
          </a:p>
          <a:p>
            <a:r>
              <a:rPr lang="en-US" sz="3200" dirty="0">
                <a:solidFill>
                  <a:schemeClr val="bg1"/>
                </a:solidFill>
                <a:latin typeface="+mj-lt"/>
              </a:rPr>
              <a:t>Physical</a:t>
            </a:r>
          </a:p>
          <a:p>
            <a:endParaRPr lang="en-US" sz="3200" dirty="0">
              <a:solidFill>
                <a:schemeClr val="bg1"/>
              </a:solidFill>
              <a:latin typeface="+mj-lt"/>
            </a:endParaRPr>
          </a:p>
          <a:p>
            <a:r>
              <a:rPr lang="en-US" sz="3200" dirty="0">
                <a:solidFill>
                  <a:schemeClr val="bg1"/>
                </a:solidFill>
                <a:latin typeface="+mj-lt"/>
              </a:rPr>
              <a:t>Emotional </a:t>
            </a:r>
          </a:p>
          <a:p>
            <a:endParaRPr lang="en-US" sz="3200" dirty="0">
              <a:solidFill>
                <a:schemeClr val="bg1"/>
              </a:solidFill>
              <a:latin typeface="+mj-lt"/>
            </a:endParaRPr>
          </a:p>
          <a:p>
            <a:r>
              <a:rPr lang="en-US" sz="3200" dirty="0">
                <a:solidFill>
                  <a:schemeClr val="bg1"/>
                </a:solidFill>
                <a:latin typeface="+mj-lt"/>
              </a:rPr>
              <a:t>Mental  </a:t>
            </a:r>
          </a:p>
          <a:p>
            <a:endParaRPr lang="en-US" sz="3200" dirty="0">
              <a:solidFill>
                <a:schemeClr val="bg1"/>
              </a:solidFill>
              <a:latin typeface="+mj-lt"/>
            </a:endParaRPr>
          </a:p>
          <a:p>
            <a:r>
              <a:rPr lang="en-US" sz="3200" dirty="0">
                <a:solidFill>
                  <a:schemeClr val="bg1"/>
                </a:solidFill>
                <a:latin typeface="+mj-lt"/>
              </a:rPr>
              <a:t>Spiritual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atsoever+you+sow.jpg"/>
          <p:cNvPicPr>
            <a:picLocks noChangeAspect="1"/>
          </p:cNvPicPr>
          <p:nvPr/>
        </p:nvPicPr>
        <p:blipFill>
          <a:blip r:embed="rId2" cstate="print"/>
          <a:stretch>
            <a:fillRect/>
          </a:stretch>
        </p:blipFill>
        <p:spPr>
          <a:xfrm>
            <a:off x="-1034306" y="-304800"/>
            <a:ext cx="11212612" cy="7467600"/>
          </a:xfrm>
          <a:prstGeom prst="rect">
            <a:avLst/>
          </a:prstGeom>
        </p:spPr>
      </p:pic>
      <p:sp>
        <p:nvSpPr>
          <p:cNvPr id="3" name="TextBox 2"/>
          <p:cNvSpPr txBox="1"/>
          <p:nvPr/>
        </p:nvSpPr>
        <p:spPr>
          <a:xfrm>
            <a:off x="609600" y="304800"/>
            <a:ext cx="8001000" cy="646331"/>
          </a:xfrm>
          <a:prstGeom prst="rect">
            <a:avLst/>
          </a:prstGeom>
          <a:noFill/>
        </p:spPr>
        <p:txBody>
          <a:bodyPr wrap="square" rtlCol="0">
            <a:spAutoFit/>
          </a:bodyPr>
          <a:lstStyle/>
          <a:p>
            <a:endParaRPr lang="en-US" sz="3600" dirty="0">
              <a:latin typeface="+mj-lt"/>
            </a:endParaRPr>
          </a:p>
        </p:txBody>
      </p:sp>
      <p:sp>
        <p:nvSpPr>
          <p:cNvPr id="8" name="TextBox 7"/>
          <p:cNvSpPr txBox="1"/>
          <p:nvPr/>
        </p:nvSpPr>
        <p:spPr>
          <a:xfrm>
            <a:off x="4953000" y="685800"/>
            <a:ext cx="4038600" cy="4893647"/>
          </a:xfrm>
          <a:prstGeom prst="rect">
            <a:avLst/>
          </a:prstGeom>
          <a:noFill/>
        </p:spPr>
        <p:txBody>
          <a:bodyPr wrap="square" rtlCol="0">
            <a:spAutoFit/>
          </a:bodyPr>
          <a:lstStyle/>
          <a:p>
            <a:r>
              <a:rPr lang="en-US" sz="2400" dirty="0"/>
              <a:t>“Holding on to anything is like holding your breath.</a:t>
            </a:r>
          </a:p>
          <a:p>
            <a:endParaRPr lang="en-US" sz="2400" dirty="0"/>
          </a:p>
          <a:p>
            <a:r>
              <a:rPr lang="en-US" sz="2400" dirty="0"/>
              <a:t>You will suffocate.</a:t>
            </a:r>
          </a:p>
          <a:p>
            <a:endParaRPr lang="en-US" sz="2400" dirty="0"/>
          </a:p>
          <a:p>
            <a:r>
              <a:rPr lang="en-US" sz="2400" dirty="0"/>
              <a:t>The only way to get anything in the physical universe is by letting go of it.  </a:t>
            </a:r>
          </a:p>
          <a:p>
            <a:endParaRPr lang="en-US" sz="2400" dirty="0"/>
          </a:p>
          <a:p>
            <a:r>
              <a:rPr lang="en-US" sz="2400" dirty="0"/>
              <a:t>Let go and it will be yours forever.”</a:t>
            </a:r>
          </a:p>
          <a:p>
            <a:endParaRPr lang="en-US" sz="2400" dirty="0"/>
          </a:p>
          <a:p>
            <a:pPr algn="r"/>
            <a:r>
              <a:rPr lang="en-US" sz="2400" dirty="0"/>
              <a:t>Deepak Chopra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3810000"/>
            <a:ext cx="9372600" cy="3429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reflection-1.jpg"/>
          <p:cNvPicPr>
            <a:picLocks noChangeAspect="1"/>
          </p:cNvPicPr>
          <p:nvPr/>
        </p:nvPicPr>
        <p:blipFill>
          <a:blip r:embed="rId3" cstate="print"/>
          <a:stretch>
            <a:fillRect/>
          </a:stretch>
        </p:blipFill>
        <p:spPr>
          <a:xfrm>
            <a:off x="-38100" y="0"/>
            <a:ext cx="9296400" cy="4419600"/>
          </a:xfrm>
          <a:prstGeom prst="rect">
            <a:avLst/>
          </a:prstGeom>
        </p:spPr>
      </p:pic>
      <p:sp>
        <p:nvSpPr>
          <p:cNvPr id="4" name="TextBox 3"/>
          <p:cNvSpPr txBox="1"/>
          <p:nvPr/>
        </p:nvSpPr>
        <p:spPr>
          <a:xfrm>
            <a:off x="190500" y="4495800"/>
            <a:ext cx="8839200" cy="2062103"/>
          </a:xfrm>
          <a:prstGeom prst="rect">
            <a:avLst/>
          </a:prstGeom>
          <a:noFill/>
        </p:spPr>
        <p:txBody>
          <a:bodyPr wrap="square" rtlCol="0">
            <a:spAutoFit/>
          </a:bodyPr>
          <a:lstStyle/>
          <a:p>
            <a:pPr algn="ctr"/>
            <a:r>
              <a:rPr lang="en-US" sz="3200" dirty="0">
                <a:solidFill>
                  <a:schemeClr val="accent1">
                    <a:lumMod val="50000"/>
                  </a:schemeClr>
                </a:solidFill>
              </a:rPr>
              <a:t>Reflecting on the past is helpful if we can learn from the experiences, and change the way we feel about them to FORGIVENESS and GRATITUDE for giving us the opportunity to learn and grow</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undance pool.jpg"/>
          <p:cNvPicPr>
            <a:picLocks noChangeAspect="1"/>
          </p:cNvPicPr>
          <p:nvPr/>
        </p:nvPicPr>
        <p:blipFill>
          <a:blip r:embed="rId2" cstate="print"/>
          <a:stretch>
            <a:fillRect/>
          </a:stretch>
        </p:blipFill>
        <p:spPr>
          <a:xfrm>
            <a:off x="-1143000" y="0"/>
            <a:ext cx="11430000" cy="6858000"/>
          </a:xfrm>
          <a:prstGeom prst="rect">
            <a:avLst/>
          </a:prstGeom>
        </p:spPr>
      </p:pic>
      <p:sp>
        <p:nvSpPr>
          <p:cNvPr id="2" name="TextBox 1"/>
          <p:cNvSpPr txBox="1"/>
          <p:nvPr/>
        </p:nvSpPr>
        <p:spPr>
          <a:xfrm>
            <a:off x="152400" y="5257800"/>
            <a:ext cx="5486400" cy="1200329"/>
          </a:xfrm>
          <a:prstGeom prst="rect">
            <a:avLst/>
          </a:prstGeom>
          <a:noFill/>
        </p:spPr>
        <p:txBody>
          <a:bodyPr wrap="square" rtlCol="0">
            <a:spAutoFit/>
          </a:bodyPr>
          <a:lstStyle/>
          <a:p>
            <a:pPr algn="ctr"/>
            <a:r>
              <a:rPr lang="en-US" sz="3600" dirty="0">
                <a:latin typeface="+mj-lt"/>
              </a:rPr>
              <a:t>We ALL Deserve Great Abundance in our Lives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800600"/>
            <a:ext cx="9296400" cy="22098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lf love.png"/>
          <p:cNvPicPr>
            <a:picLocks noChangeAspect="1"/>
          </p:cNvPicPr>
          <p:nvPr/>
        </p:nvPicPr>
        <p:blipFill>
          <a:blip r:embed="rId3" cstate="print"/>
          <a:stretch>
            <a:fillRect/>
          </a:stretch>
        </p:blipFill>
        <p:spPr>
          <a:xfrm>
            <a:off x="0" y="0"/>
            <a:ext cx="9189720" cy="5105400"/>
          </a:xfrm>
          <a:prstGeom prst="rect">
            <a:avLst/>
          </a:prstGeom>
          <a:solidFill>
            <a:schemeClr val="accent3">
              <a:lumMod val="40000"/>
              <a:lumOff val="60000"/>
            </a:schemeClr>
          </a:solidFill>
        </p:spPr>
      </p:pic>
      <p:sp>
        <p:nvSpPr>
          <p:cNvPr id="9" name="Rectangle 8"/>
          <p:cNvSpPr/>
          <p:nvPr/>
        </p:nvSpPr>
        <p:spPr>
          <a:xfrm>
            <a:off x="6553200" y="2438400"/>
            <a:ext cx="2438400" cy="2362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5105400"/>
            <a:ext cx="8610600" cy="1815882"/>
          </a:xfrm>
          <a:prstGeom prst="rect">
            <a:avLst/>
          </a:prstGeom>
        </p:spPr>
        <p:txBody>
          <a:bodyPr wrap="square">
            <a:spAutoFit/>
          </a:bodyPr>
          <a:lstStyle/>
          <a:p>
            <a:pPr algn="ctr"/>
            <a:r>
              <a:rPr lang="en-US" sz="2800" b="1" dirty="0">
                <a:solidFill>
                  <a:schemeClr val="bg2">
                    <a:lumMod val="50000"/>
                  </a:schemeClr>
                </a:solidFill>
                <a:latin typeface="+mj-lt"/>
              </a:rPr>
              <a:t>If every person could love themselves completely, every being on the planet would have enough of every thing they ever needed or wanted.  </a:t>
            </a:r>
          </a:p>
          <a:p>
            <a:pPr algn="ctr"/>
            <a:r>
              <a:rPr lang="en-US" sz="2800" b="1" dirty="0">
                <a:solidFill>
                  <a:schemeClr val="bg2">
                    <a:lumMod val="50000"/>
                  </a:schemeClr>
                </a:solidFill>
                <a:latin typeface="+mj-lt"/>
              </a:rPr>
              <a:t>Lack of self love is the root of all evil</a:t>
            </a:r>
            <a:endParaRPr lang="en-US" sz="2800" dirty="0">
              <a:solidFill>
                <a:schemeClr val="bg2">
                  <a:lumMod val="50000"/>
                </a:schemeClr>
              </a:solidFill>
              <a:latin typeface="+mj-lt"/>
            </a:endParaRPr>
          </a:p>
        </p:txBody>
      </p:sp>
      <p:sp>
        <p:nvSpPr>
          <p:cNvPr id="8" name="TextBox 7"/>
          <p:cNvSpPr txBox="1"/>
          <p:nvPr/>
        </p:nvSpPr>
        <p:spPr>
          <a:xfrm>
            <a:off x="6629400" y="2492276"/>
            <a:ext cx="2362200" cy="2308324"/>
          </a:xfrm>
          <a:prstGeom prst="rect">
            <a:avLst/>
          </a:prstGeom>
          <a:noFill/>
        </p:spPr>
        <p:txBody>
          <a:bodyPr wrap="square" rtlCol="0">
            <a:spAutoFit/>
          </a:bodyPr>
          <a:lstStyle/>
          <a:p>
            <a:pPr algn="ctr"/>
            <a:r>
              <a:rPr lang="en-US" sz="2400" b="1" dirty="0">
                <a:solidFill>
                  <a:schemeClr val="tx2">
                    <a:lumMod val="10000"/>
                  </a:schemeClr>
                </a:solidFill>
              </a:rPr>
              <a:t>Self Love</a:t>
            </a:r>
          </a:p>
          <a:p>
            <a:pPr algn="ctr"/>
            <a:r>
              <a:rPr lang="en-US" sz="2400" b="1" dirty="0">
                <a:solidFill>
                  <a:schemeClr val="tx2">
                    <a:lumMod val="10000"/>
                  </a:schemeClr>
                </a:solidFill>
              </a:rPr>
              <a:t> is</a:t>
            </a:r>
          </a:p>
          <a:p>
            <a:pPr algn="ctr"/>
            <a:r>
              <a:rPr lang="en-US" sz="2400" b="1" dirty="0">
                <a:solidFill>
                  <a:schemeClr val="tx2">
                    <a:lumMod val="10000"/>
                  </a:schemeClr>
                </a:solidFill>
              </a:rPr>
              <a:t> Universally  our </a:t>
            </a:r>
          </a:p>
          <a:p>
            <a:pPr algn="ctr"/>
            <a:r>
              <a:rPr lang="en-US" sz="2400" b="1" dirty="0">
                <a:solidFill>
                  <a:schemeClr val="tx2">
                    <a:lumMod val="10000"/>
                  </a:schemeClr>
                </a:solidFill>
              </a:rPr>
              <a:t>Greatest</a:t>
            </a:r>
          </a:p>
          <a:p>
            <a:pPr algn="ctr"/>
            <a:r>
              <a:rPr lang="en-US" sz="2400" b="1" dirty="0">
                <a:solidFill>
                  <a:schemeClr val="tx2">
                    <a:lumMod val="10000"/>
                  </a:schemeClr>
                </a:solidFill>
              </a:rPr>
              <a:t>Challenge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for-a-walk.jpg"/>
          <p:cNvPicPr>
            <a:picLocks noChangeAspect="1"/>
          </p:cNvPicPr>
          <p:nvPr/>
        </p:nvPicPr>
        <p:blipFill>
          <a:blip r:embed="rId2" cstate="print"/>
          <a:stretch>
            <a:fillRect/>
          </a:stretch>
        </p:blipFill>
        <p:spPr>
          <a:xfrm>
            <a:off x="-685800" y="0"/>
            <a:ext cx="10175184" cy="6858000"/>
          </a:xfrm>
          <a:prstGeom prst="rect">
            <a:avLst/>
          </a:prstGeom>
        </p:spPr>
      </p:pic>
      <p:sp>
        <p:nvSpPr>
          <p:cNvPr id="5" name="Rectangle 4"/>
          <p:cNvSpPr/>
          <p:nvPr/>
        </p:nvSpPr>
        <p:spPr>
          <a:xfrm>
            <a:off x="-685800" y="5562600"/>
            <a:ext cx="10287000" cy="1447800"/>
          </a:xfrm>
          <a:prstGeom prst="rect">
            <a:avLst/>
          </a:prstGeom>
          <a:solidFill>
            <a:srgbClr val="3E48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8600" y="5657671"/>
            <a:ext cx="8686800" cy="1200329"/>
          </a:xfrm>
          <a:prstGeom prst="rect">
            <a:avLst/>
          </a:prstGeom>
          <a:noFill/>
        </p:spPr>
        <p:txBody>
          <a:bodyPr wrap="square" rtlCol="0">
            <a:spAutoFit/>
          </a:bodyPr>
          <a:lstStyle/>
          <a:p>
            <a:pPr algn="ctr"/>
            <a:r>
              <a:rPr lang="en-US" sz="2400" dirty="0"/>
              <a:t>EVIL is LIVE spelled backwards.  Any thought, word or action that turns its back on living fully, abundantly, with health, wealth, love and wisdom, can be called evil.</a:t>
            </a:r>
          </a:p>
        </p:txBody>
      </p:sp>
      <p:sp>
        <p:nvSpPr>
          <p:cNvPr id="4" name="TextBox 3"/>
          <p:cNvSpPr txBox="1"/>
          <p:nvPr/>
        </p:nvSpPr>
        <p:spPr>
          <a:xfrm>
            <a:off x="-762000" y="5410200"/>
            <a:ext cx="10210800" cy="369332"/>
          </a:xfrm>
          <a:prstGeom prst="rect">
            <a:avLst/>
          </a:prstGeom>
          <a:noFill/>
        </p:spPr>
        <p:txBody>
          <a:bodyPr wrap="square" rtlCol="0">
            <a:spAutoFit/>
          </a:bodyPr>
          <a:lstStyle/>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ried-mother.jpg"/>
          <p:cNvPicPr>
            <a:picLocks noChangeAspect="1"/>
          </p:cNvPicPr>
          <p:nvPr/>
        </p:nvPicPr>
        <p:blipFill>
          <a:blip r:embed="rId3" cstate="print"/>
          <a:stretch>
            <a:fillRect/>
          </a:stretch>
        </p:blipFill>
        <p:spPr>
          <a:xfrm>
            <a:off x="-495300" y="0"/>
            <a:ext cx="10058400" cy="6858000"/>
          </a:xfrm>
          <a:prstGeom prst="rect">
            <a:avLst/>
          </a:prstGeom>
        </p:spPr>
      </p:pic>
      <p:sp>
        <p:nvSpPr>
          <p:cNvPr id="4" name="Rectangle 3"/>
          <p:cNvSpPr/>
          <p:nvPr/>
        </p:nvSpPr>
        <p:spPr>
          <a:xfrm>
            <a:off x="-685800" y="4648200"/>
            <a:ext cx="10439400" cy="22098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 y="4876800"/>
            <a:ext cx="8839200" cy="1508105"/>
          </a:xfrm>
          <a:prstGeom prst="rect">
            <a:avLst/>
          </a:prstGeom>
        </p:spPr>
        <p:txBody>
          <a:bodyPr wrap="square">
            <a:spAutoFit/>
          </a:bodyPr>
          <a:lstStyle/>
          <a:p>
            <a:pPr algn="ctr"/>
            <a:r>
              <a:rPr lang="en-US" sz="2300" dirty="0">
                <a:solidFill>
                  <a:schemeClr val="accent2">
                    <a:lumMod val="50000"/>
                  </a:schemeClr>
                </a:solidFill>
                <a:latin typeface="+mj-lt"/>
              </a:rPr>
              <a:t>Lack of any kind in life is a direct message that we are failing to love ourselves.  Loving ourselves will heal and change our lives. </a:t>
            </a:r>
          </a:p>
          <a:p>
            <a:pPr algn="ctr"/>
            <a:r>
              <a:rPr lang="en-US" sz="2300" dirty="0">
                <a:solidFill>
                  <a:schemeClr val="accent2">
                    <a:lumMod val="50000"/>
                  </a:schemeClr>
                </a:solidFill>
                <a:latin typeface="+mj-lt"/>
              </a:rPr>
              <a:t>It will also allow us to consciously direct tremendous abundance in our lives.  Gratitude is the key to directing abundant energy.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249015421.jpg"/>
          <p:cNvPicPr>
            <a:picLocks noChangeAspect="1"/>
          </p:cNvPicPr>
          <p:nvPr/>
        </p:nvPicPr>
        <p:blipFill>
          <a:blip r:embed="rId2" cstate="print"/>
          <a:stretch>
            <a:fillRect/>
          </a:stretch>
        </p:blipFill>
        <p:spPr>
          <a:xfrm>
            <a:off x="-152400" y="-571500"/>
            <a:ext cx="9296400" cy="9639300"/>
          </a:xfrm>
          <a:prstGeom prst="rect">
            <a:avLst/>
          </a:prstGeom>
        </p:spPr>
      </p:pic>
      <p:sp>
        <p:nvSpPr>
          <p:cNvPr id="7" name="Rectangle 6"/>
          <p:cNvSpPr/>
          <p:nvPr/>
        </p:nvSpPr>
        <p:spPr>
          <a:xfrm>
            <a:off x="-152400" y="5105400"/>
            <a:ext cx="9296400" cy="2895600"/>
          </a:xfrm>
          <a:prstGeom prst="rect">
            <a:avLst/>
          </a:prstGeom>
          <a:solidFill>
            <a:srgbClr val="4D572B"/>
          </a:solidFill>
          <a:ln>
            <a:solidFill>
              <a:srgbClr val="4D5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5135940"/>
            <a:ext cx="8991600" cy="1569660"/>
          </a:xfrm>
          <a:prstGeom prst="rect">
            <a:avLst/>
          </a:prstGeom>
          <a:noFill/>
        </p:spPr>
        <p:txBody>
          <a:bodyPr wrap="square" rtlCol="0">
            <a:spAutoFit/>
          </a:bodyPr>
          <a:lstStyle/>
          <a:p>
            <a:r>
              <a:rPr lang="en-US" sz="2000" dirty="0">
                <a:latin typeface="+mj-lt"/>
              </a:rPr>
              <a:t>It bears repeating.  </a:t>
            </a:r>
            <a:r>
              <a:rPr lang="en-US" sz="3200" dirty="0">
                <a:latin typeface="+mj-lt"/>
              </a:rPr>
              <a:t>Gratitude is the key to directing abundant energy!  So begin now to consciously express gratitude for your world, your creation</a:t>
            </a:r>
          </a:p>
        </p:txBody>
      </p:sp>
      <p:sp>
        <p:nvSpPr>
          <p:cNvPr id="6" name="TextBox 5"/>
          <p:cNvSpPr txBox="1"/>
          <p:nvPr/>
        </p:nvSpPr>
        <p:spPr>
          <a:xfrm>
            <a:off x="-152400" y="4114800"/>
            <a:ext cx="10591800" cy="369332"/>
          </a:xfrm>
          <a:prstGeom prst="rect">
            <a:avLst/>
          </a:prstGeom>
          <a:noFill/>
        </p:spPr>
        <p:txBody>
          <a:bodyPr wrap="square" rtlCol="0">
            <a:spAutoFit/>
          </a:bodyPr>
          <a:lstStyle/>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arth1.jpg"/>
          <p:cNvPicPr>
            <a:picLocks noChangeAspect="1"/>
          </p:cNvPicPr>
          <p:nvPr/>
        </p:nvPicPr>
        <p:blipFill>
          <a:blip r:embed="rId2" cstate="print"/>
          <a:stretch>
            <a:fillRect/>
          </a:stretch>
        </p:blipFill>
        <p:spPr>
          <a:xfrm>
            <a:off x="0" y="-457200"/>
            <a:ext cx="9144000" cy="6857999"/>
          </a:xfrm>
          <a:prstGeom prst="rect">
            <a:avLst/>
          </a:prstGeom>
        </p:spPr>
      </p:pic>
      <p:sp>
        <p:nvSpPr>
          <p:cNvPr id="8" name="Rectangle 7"/>
          <p:cNvSpPr/>
          <p:nvPr/>
        </p:nvSpPr>
        <p:spPr>
          <a:xfrm>
            <a:off x="-152400" y="4724400"/>
            <a:ext cx="9906000" cy="2286000"/>
          </a:xfrm>
          <a:prstGeom prst="rect">
            <a:avLst/>
          </a:prstGeom>
          <a:solidFill>
            <a:srgbClr val="548123"/>
          </a:solidFill>
          <a:ln>
            <a:solidFill>
              <a:srgbClr val="5481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 y="4919008"/>
            <a:ext cx="8686800" cy="1938992"/>
          </a:xfrm>
          <a:prstGeom prst="rect">
            <a:avLst/>
          </a:prstGeom>
        </p:spPr>
        <p:txBody>
          <a:bodyPr wrap="square">
            <a:spAutoFit/>
          </a:bodyPr>
          <a:lstStyle/>
          <a:p>
            <a:pPr algn="ctr"/>
            <a:r>
              <a:rPr lang="en-US" sz="2400" dirty="0">
                <a:latin typeface="+mj-lt"/>
              </a:rPr>
              <a:t>LOVE IS THE PRINCIPLE OF ABUNDANCE</a:t>
            </a:r>
          </a:p>
          <a:p>
            <a:pPr algn="ctr"/>
            <a:endParaRPr lang="en-US" sz="2400" dirty="0">
              <a:latin typeface="+mj-lt"/>
            </a:endParaRPr>
          </a:p>
          <a:p>
            <a:pPr algn="ctr"/>
            <a:r>
              <a:rPr lang="en-US" sz="2400" dirty="0">
                <a:latin typeface="+mj-lt"/>
              </a:rPr>
              <a:t>When we select peace joy, serenity, and love,</a:t>
            </a:r>
          </a:p>
          <a:p>
            <a:pPr algn="ctr"/>
            <a:r>
              <a:rPr lang="en-US" sz="2400" dirty="0">
                <a:latin typeface="+mj-lt"/>
              </a:rPr>
              <a:t> we manifest it in abundance.  Be in alignment with life.  </a:t>
            </a:r>
          </a:p>
          <a:p>
            <a:pPr algn="ctr"/>
            <a:r>
              <a:rPr lang="en-US" sz="2400" dirty="0">
                <a:latin typeface="+mj-lt"/>
              </a:rPr>
              <a:t>Withhold love from no one – yourself or others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4000" dirty="0"/>
              <a:t>What You Love/Fear Today </a:t>
            </a:r>
          </a:p>
          <a:p>
            <a:r>
              <a:rPr lang="en-US" sz="4000" dirty="0"/>
              <a:t>You Live Tomorrow!</a:t>
            </a:r>
          </a:p>
        </p:txBody>
      </p:sp>
      <p:sp>
        <p:nvSpPr>
          <p:cNvPr id="3" name="Title 2"/>
          <p:cNvSpPr>
            <a:spLocks noGrp="1"/>
          </p:cNvSpPr>
          <p:nvPr>
            <p:ph type="ctrTitle"/>
          </p:nvPr>
        </p:nvSpPr>
        <p:spPr/>
        <p:txBody>
          <a:bodyPr/>
          <a:lstStyle/>
          <a:p>
            <a:r>
              <a:rPr lang="en-US" dirty="0"/>
              <a:t>The Principle of </a:t>
            </a:r>
            <a:br>
              <a:rPr lang="en-US" dirty="0"/>
            </a:br>
            <a:r>
              <a:rPr lang="en-US" sz="6000" dirty="0"/>
              <a:t>Abundance &amp; Gratitude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207926401.jpg"/>
          <p:cNvPicPr>
            <a:picLocks noChangeAspect="1"/>
          </p:cNvPicPr>
          <p:nvPr/>
        </p:nvPicPr>
        <p:blipFill>
          <a:blip r:embed="rId2" cstate="print"/>
          <a:stretch>
            <a:fillRect/>
          </a:stretch>
        </p:blipFill>
        <p:spPr>
          <a:xfrm>
            <a:off x="-495519" y="0"/>
            <a:ext cx="10858719" cy="7086600"/>
          </a:xfrm>
          <a:prstGeom prst="rect">
            <a:avLst/>
          </a:prstGeom>
        </p:spPr>
      </p:pic>
      <p:sp>
        <p:nvSpPr>
          <p:cNvPr id="6" name="TextBox 5"/>
          <p:cNvSpPr txBox="1"/>
          <p:nvPr/>
        </p:nvSpPr>
        <p:spPr>
          <a:xfrm>
            <a:off x="609600" y="838200"/>
            <a:ext cx="4038600" cy="5078313"/>
          </a:xfrm>
          <a:prstGeom prst="rect">
            <a:avLst/>
          </a:prstGeom>
          <a:noFill/>
        </p:spPr>
        <p:txBody>
          <a:bodyPr wrap="square" rtlCol="0">
            <a:spAutoFit/>
          </a:bodyPr>
          <a:lstStyle/>
          <a:p>
            <a:pPr algn="ctr"/>
            <a:r>
              <a:rPr lang="en-US" sz="3600" dirty="0"/>
              <a:t>The principle that we always receive what we believe is RELENTLESS</a:t>
            </a:r>
          </a:p>
          <a:p>
            <a:pPr algn="ctr"/>
            <a:endParaRPr lang="en-US" sz="3600" dirty="0"/>
          </a:p>
          <a:p>
            <a:pPr algn="ctr"/>
            <a:r>
              <a:rPr lang="en-US" sz="3600" dirty="0"/>
              <a:t>It is in constant operation whether we notice it or not</a:t>
            </a:r>
          </a:p>
          <a:p>
            <a:endParaRPr lang="en-US" dirty="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28600"/>
            <a:ext cx="97536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7-stop-expecting-others.jpg"/>
          <p:cNvPicPr>
            <a:picLocks noChangeAspect="1"/>
          </p:cNvPicPr>
          <p:nvPr/>
        </p:nvPicPr>
        <p:blipFill>
          <a:blip r:embed="rId3" cstate="print"/>
          <a:stretch>
            <a:fillRect/>
          </a:stretch>
        </p:blipFill>
        <p:spPr>
          <a:xfrm>
            <a:off x="216172" y="228600"/>
            <a:ext cx="8442266" cy="6629400"/>
          </a:xfrm>
          <a:prstGeom prst="rect">
            <a:avLst/>
          </a:prstGeom>
        </p:spPr>
      </p:pic>
      <p:sp>
        <p:nvSpPr>
          <p:cNvPr id="7" name="TextBox 6"/>
          <p:cNvSpPr txBox="1"/>
          <p:nvPr/>
        </p:nvSpPr>
        <p:spPr>
          <a:xfrm>
            <a:off x="228600" y="1371600"/>
            <a:ext cx="4876800" cy="4832092"/>
          </a:xfrm>
          <a:prstGeom prst="rect">
            <a:avLst/>
          </a:prstGeom>
          <a:noFill/>
        </p:spPr>
        <p:txBody>
          <a:bodyPr wrap="square" rtlCol="0">
            <a:spAutoFit/>
          </a:bodyPr>
          <a:lstStyle/>
          <a:p>
            <a:pPr algn="ctr"/>
            <a:r>
              <a:rPr lang="en-US" sz="4400" dirty="0"/>
              <a:t>The common belief that when good things happen,</a:t>
            </a:r>
          </a:p>
          <a:p>
            <a:pPr algn="ctr"/>
            <a:r>
              <a:rPr lang="en-US" sz="4400" dirty="0"/>
              <a:t>bad things</a:t>
            </a:r>
          </a:p>
          <a:p>
            <a:pPr algn="ctr"/>
            <a:r>
              <a:rPr lang="en-US" sz="4400" dirty="0"/>
              <a:t>will follow, </a:t>
            </a:r>
            <a:br>
              <a:rPr lang="en-US" sz="4400" dirty="0"/>
            </a:br>
            <a:r>
              <a:rPr lang="en-US" sz="4400" dirty="0"/>
              <a:t>is a harmful superstition.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nes-perfect-balance_1048-2404.jpg"/>
          <p:cNvPicPr>
            <a:picLocks noChangeAspect="1"/>
          </p:cNvPicPr>
          <p:nvPr/>
        </p:nvPicPr>
        <p:blipFill>
          <a:blip r:embed="rId2" cstate="print"/>
          <a:stretch>
            <a:fillRect/>
          </a:stretch>
        </p:blipFill>
        <p:spPr>
          <a:xfrm>
            <a:off x="-762000" y="0"/>
            <a:ext cx="11430000" cy="7010400"/>
          </a:xfrm>
          <a:prstGeom prst="rect">
            <a:avLst/>
          </a:prstGeom>
        </p:spPr>
      </p:pic>
      <p:sp>
        <p:nvSpPr>
          <p:cNvPr id="8" name="TextBox 7"/>
          <p:cNvSpPr txBox="1"/>
          <p:nvPr/>
        </p:nvSpPr>
        <p:spPr>
          <a:xfrm>
            <a:off x="304800" y="152400"/>
            <a:ext cx="8305800" cy="1200329"/>
          </a:xfrm>
          <a:prstGeom prst="rect">
            <a:avLst/>
          </a:prstGeom>
          <a:noFill/>
        </p:spPr>
        <p:txBody>
          <a:bodyPr wrap="square" rtlCol="0">
            <a:spAutoFit/>
          </a:bodyPr>
          <a:lstStyle/>
          <a:p>
            <a:pPr algn="r"/>
            <a:r>
              <a:rPr lang="en-US" sz="3600" dirty="0">
                <a:solidFill>
                  <a:schemeClr val="bg1">
                    <a:lumMod val="95000"/>
                    <a:lumOff val="5000"/>
                  </a:schemeClr>
                </a:solidFill>
              </a:rPr>
              <a:t>If you must believe in positive = negative for life to be in balance ~ </a:t>
            </a:r>
          </a:p>
        </p:txBody>
      </p:sp>
      <p:sp>
        <p:nvSpPr>
          <p:cNvPr id="5" name="TextBox 4"/>
          <p:cNvSpPr txBox="1"/>
          <p:nvPr/>
        </p:nvSpPr>
        <p:spPr>
          <a:xfrm>
            <a:off x="4876800" y="2438400"/>
            <a:ext cx="3886200" cy="3046988"/>
          </a:xfrm>
          <a:prstGeom prst="rect">
            <a:avLst/>
          </a:prstGeom>
          <a:noFill/>
        </p:spPr>
        <p:txBody>
          <a:bodyPr wrap="square" rtlCol="0">
            <a:spAutoFit/>
          </a:bodyPr>
          <a:lstStyle/>
          <a:p>
            <a:pPr algn="ctr"/>
            <a:r>
              <a:rPr lang="en-US" sz="3200" dirty="0">
                <a:solidFill>
                  <a:schemeClr val="bg1">
                    <a:lumMod val="95000"/>
                    <a:lumOff val="5000"/>
                  </a:schemeClr>
                </a:solidFill>
              </a:rPr>
              <a:t>Consider the possibility that you’ve been through all the bad, </a:t>
            </a:r>
          </a:p>
          <a:p>
            <a:pPr algn="ctr"/>
            <a:r>
              <a:rPr lang="en-US" sz="3200" dirty="0">
                <a:solidFill>
                  <a:schemeClr val="bg1">
                    <a:lumMod val="95000"/>
                    <a:lumOff val="5000"/>
                  </a:schemeClr>
                </a:solidFill>
              </a:rPr>
              <a:t>and the rest </a:t>
            </a:r>
          </a:p>
          <a:p>
            <a:pPr algn="ctr"/>
            <a:r>
              <a:rPr lang="en-US" sz="3200" dirty="0">
                <a:solidFill>
                  <a:schemeClr val="bg1">
                    <a:lumMod val="95000"/>
                    <a:lumOff val="5000"/>
                  </a:schemeClr>
                </a:solidFill>
              </a:rPr>
              <a:t>is all good!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perstitions.jpg"/>
          <p:cNvPicPr>
            <a:picLocks noChangeAspect="1"/>
          </p:cNvPicPr>
          <p:nvPr/>
        </p:nvPicPr>
        <p:blipFill>
          <a:blip r:embed="rId2" cstate="print"/>
          <a:stretch>
            <a:fillRect/>
          </a:stretch>
        </p:blipFill>
        <p:spPr>
          <a:xfrm>
            <a:off x="0" y="-76200"/>
            <a:ext cx="9144000" cy="7162800"/>
          </a:xfrm>
          <a:prstGeom prst="rect">
            <a:avLst/>
          </a:prstGeom>
          <a:ln>
            <a:solidFill>
              <a:schemeClr val="bg1"/>
            </a:solidFill>
          </a:ln>
        </p:spPr>
      </p:pic>
      <p:sp>
        <p:nvSpPr>
          <p:cNvPr id="5" name="Rectangle 4"/>
          <p:cNvSpPr/>
          <p:nvPr/>
        </p:nvSpPr>
        <p:spPr>
          <a:xfrm>
            <a:off x="0" y="0"/>
            <a:ext cx="4038600" cy="701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304800"/>
            <a:ext cx="4191000" cy="6124754"/>
          </a:xfrm>
          <a:prstGeom prst="rect">
            <a:avLst/>
          </a:prstGeom>
          <a:noFill/>
        </p:spPr>
        <p:txBody>
          <a:bodyPr wrap="square" rtlCol="0">
            <a:spAutoFit/>
          </a:bodyPr>
          <a:lstStyle/>
          <a:p>
            <a:pPr algn="ctr"/>
            <a:r>
              <a:rPr lang="en-US" sz="2800" dirty="0">
                <a:latin typeface="+mj-lt"/>
              </a:rPr>
              <a:t>Superstitious beliefs </a:t>
            </a:r>
          </a:p>
          <a:p>
            <a:pPr algn="ctr"/>
            <a:r>
              <a:rPr lang="en-US" sz="2800" dirty="0">
                <a:latin typeface="+mj-lt"/>
              </a:rPr>
              <a:t>about money, prosperity and individual worth </a:t>
            </a:r>
          </a:p>
          <a:p>
            <a:pPr algn="ctr"/>
            <a:r>
              <a:rPr lang="en-US" sz="2800" dirty="0">
                <a:latin typeface="+mj-lt"/>
              </a:rPr>
              <a:t>are powerful cultural norms.</a:t>
            </a:r>
          </a:p>
          <a:p>
            <a:pPr algn="ctr"/>
            <a:endParaRPr lang="en-US" sz="2800" dirty="0">
              <a:latin typeface="+mj-lt"/>
            </a:endParaRPr>
          </a:p>
          <a:p>
            <a:pPr algn="ctr"/>
            <a:r>
              <a:rPr lang="en-US" sz="2800" dirty="0">
                <a:latin typeface="+mj-lt"/>
              </a:rPr>
              <a:t>Examine your beliefs.</a:t>
            </a:r>
          </a:p>
          <a:p>
            <a:pPr algn="ctr"/>
            <a:endParaRPr lang="en-US" sz="2800" dirty="0">
              <a:latin typeface="+mj-lt"/>
            </a:endParaRPr>
          </a:p>
          <a:p>
            <a:pPr algn="ctr"/>
            <a:r>
              <a:rPr lang="en-US" sz="2800" dirty="0">
                <a:latin typeface="+mj-lt"/>
              </a:rPr>
              <a:t>What do you</a:t>
            </a:r>
          </a:p>
          <a:p>
            <a:pPr algn="ctr"/>
            <a:r>
              <a:rPr lang="en-US" sz="2800" dirty="0">
                <a:latin typeface="+mj-lt"/>
              </a:rPr>
              <a:t> believe </a:t>
            </a:r>
          </a:p>
          <a:p>
            <a:pPr algn="ctr"/>
            <a:r>
              <a:rPr lang="en-US" sz="2800" dirty="0">
                <a:latin typeface="+mj-lt"/>
              </a:rPr>
              <a:t>you are worth?</a:t>
            </a:r>
          </a:p>
          <a:p>
            <a:pPr algn="ctr"/>
            <a:endParaRPr lang="en-US" sz="2800" dirty="0">
              <a:latin typeface="+mj-lt"/>
            </a:endParaRPr>
          </a:p>
          <a:p>
            <a:pPr algn="ctr"/>
            <a:r>
              <a:rPr lang="en-US" sz="2800" dirty="0">
                <a:latin typeface="+mj-lt"/>
              </a:rPr>
              <a:t>How much do you</a:t>
            </a:r>
          </a:p>
          <a:p>
            <a:pPr algn="ctr"/>
            <a:r>
              <a:rPr lang="en-US" sz="2800" dirty="0">
                <a:latin typeface="+mj-lt"/>
              </a:rPr>
              <a:t> love yourself?</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304800"/>
            <a:ext cx="8229600" cy="6247864"/>
          </a:xfrm>
          <a:prstGeom prst="rect">
            <a:avLst/>
          </a:prstGeom>
          <a:noFill/>
        </p:spPr>
        <p:txBody>
          <a:bodyPr wrap="square" rtlCol="0">
            <a:spAutoFit/>
          </a:bodyPr>
          <a:lstStyle/>
          <a:p>
            <a:r>
              <a:rPr lang="en-US" sz="2000" dirty="0"/>
              <a:t>BELIEFS LIKE:</a:t>
            </a:r>
          </a:p>
          <a:p>
            <a:r>
              <a:rPr lang="en-US" sz="2000" dirty="0"/>
              <a:t>I have to work hard for money.</a:t>
            </a:r>
          </a:p>
          <a:p>
            <a:endParaRPr lang="en-US" sz="2000" dirty="0"/>
          </a:p>
          <a:p>
            <a:r>
              <a:rPr lang="en-US" sz="2000" dirty="0"/>
              <a:t>Money is a limited resource.</a:t>
            </a:r>
          </a:p>
          <a:p>
            <a:endParaRPr lang="en-US" sz="2000" dirty="0"/>
          </a:p>
          <a:p>
            <a:r>
              <a:rPr lang="en-US" sz="2000" dirty="0"/>
              <a:t>I can't control if I become wealthy or not.</a:t>
            </a:r>
          </a:p>
          <a:p>
            <a:endParaRPr lang="en-US" sz="2000" dirty="0"/>
          </a:p>
          <a:p>
            <a:r>
              <a:rPr lang="en-US" sz="2000" dirty="0"/>
              <a:t>I takes a lot of money to start a business.</a:t>
            </a:r>
          </a:p>
          <a:p>
            <a:endParaRPr lang="en-US" sz="2000" dirty="0"/>
          </a:p>
          <a:p>
            <a:r>
              <a:rPr lang="en-US" sz="2000" dirty="0"/>
              <a:t>Money can’t buy me happiness.</a:t>
            </a:r>
          </a:p>
          <a:p>
            <a:endParaRPr lang="en-US" sz="2000" dirty="0"/>
          </a:p>
          <a:p>
            <a:r>
              <a:rPr lang="en-US" sz="2000" dirty="0"/>
              <a:t>More money means more problems.</a:t>
            </a:r>
          </a:p>
          <a:p>
            <a:endParaRPr lang="en-US" sz="2000" dirty="0"/>
          </a:p>
          <a:p>
            <a:r>
              <a:rPr lang="en-US" sz="2000" dirty="0"/>
              <a:t>Money is the root of all evil.</a:t>
            </a:r>
          </a:p>
          <a:p>
            <a:endParaRPr lang="en-US" sz="2000" dirty="0"/>
          </a:p>
          <a:p>
            <a:r>
              <a:rPr lang="en-US" sz="2000" dirty="0"/>
              <a:t>I never have any extra money.</a:t>
            </a:r>
          </a:p>
          <a:p>
            <a:endParaRPr lang="en-US" sz="2000" dirty="0"/>
          </a:p>
          <a:p>
            <a:r>
              <a:rPr lang="en-US" sz="2000" dirty="0"/>
              <a:t>I can either make money or do what I love.</a:t>
            </a:r>
          </a:p>
          <a:p>
            <a:endParaRPr lang="en-US" sz="2000" dirty="0"/>
          </a:p>
          <a:p>
            <a:r>
              <a:rPr lang="en-US" sz="2000" dirty="0"/>
              <a:t>It’s not right to be rich when other people are so poor.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90227"/>
            <a:ext cx="8763000" cy="7232749"/>
          </a:xfrm>
          <a:prstGeom prst="rect">
            <a:avLst/>
          </a:prstGeom>
          <a:noFill/>
        </p:spPr>
        <p:txBody>
          <a:bodyPr wrap="square" rtlCol="0">
            <a:spAutoFit/>
          </a:bodyPr>
          <a:lstStyle/>
          <a:p>
            <a:r>
              <a:rPr lang="en-US" sz="2000" dirty="0"/>
              <a:t>CAN BE CHANGED TO:</a:t>
            </a:r>
          </a:p>
          <a:p>
            <a:r>
              <a:rPr lang="en-US" sz="2000" dirty="0"/>
              <a:t>I do what I love; I solve problems for others and make a large profit.</a:t>
            </a:r>
          </a:p>
          <a:p>
            <a:endParaRPr lang="en-US" sz="2000" dirty="0"/>
          </a:p>
          <a:p>
            <a:r>
              <a:rPr lang="en-US" sz="2000" dirty="0"/>
              <a:t>There's enough money for everyone who is willing to earn it.</a:t>
            </a:r>
          </a:p>
          <a:p>
            <a:endParaRPr lang="en-US" sz="2000" dirty="0"/>
          </a:p>
          <a:p>
            <a:r>
              <a:rPr lang="en-US" sz="2000" dirty="0"/>
              <a:t>I create my life and take consistent actions to make it how I want it.</a:t>
            </a:r>
          </a:p>
          <a:p>
            <a:endParaRPr lang="en-US" sz="2000" dirty="0"/>
          </a:p>
          <a:p>
            <a:r>
              <a:rPr lang="en-US" sz="2000" dirty="0"/>
              <a:t>Starting my own business will allow me to have no limits on my income.</a:t>
            </a:r>
          </a:p>
          <a:p>
            <a:endParaRPr lang="en-US" sz="2000" dirty="0"/>
          </a:p>
          <a:p>
            <a:r>
              <a:rPr lang="en-US" sz="2000" dirty="0"/>
              <a:t>Money gives me the freedom to do things that improve the quality of my life.</a:t>
            </a:r>
          </a:p>
          <a:p>
            <a:endParaRPr lang="en-US" sz="2000" dirty="0"/>
          </a:p>
          <a:p>
            <a:r>
              <a:rPr lang="en-US" sz="2000" dirty="0"/>
              <a:t>More money means more choices in every aspect of my life.</a:t>
            </a:r>
          </a:p>
          <a:p>
            <a:endParaRPr lang="en-US" sz="2000" dirty="0"/>
          </a:p>
          <a:p>
            <a:r>
              <a:rPr lang="en-US" sz="2000" dirty="0"/>
              <a:t>Money is a resource to do good in my life and for others.</a:t>
            </a:r>
          </a:p>
          <a:p>
            <a:endParaRPr lang="en-US" sz="2000" dirty="0"/>
          </a:p>
          <a:p>
            <a:r>
              <a:rPr lang="en-US" sz="2000" dirty="0"/>
              <a:t>I manage my money because when I do, more money comes my way.</a:t>
            </a:r>
          </a:p>
          <a:p>
            <a:endParaRPr lang="en-US" sz="2000" dirty="0"/>
          </a:p>
          <a:p>
            <a:r>
              <a:rPr lang="en-US" sz="2000" dirty="0"/>
              <a:t>I don’t choose between making money &amp; pursuing my passion.  I do both.</a:t>
            </a:r>
          </a:p>
          <a:p>
            <a:endParaRPr lang="en-US" sz="2000" dirty="0"/>
          </a:p>
          <a:p>
            <a:r>
              <a:rPr lang="en-US" sz="2000" dirty="0"/>
              <a:t>I can do more for others when I’m rich than when I’m broke.</a:t>
            </a:r>
          </a:p>
          <a:p>
            <a:endParaRPr lang="en-US" sz="3200" dirty="0"/>
          </a:p>
          <a:p>
            <a:endParaRPr lang="en-US" sz="3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610600" cy="8309967"/>
          </a:xfrm>
          <a:prstGeom prst="rect">
            <a:avLst/>
          </a:prstGeom>
          <a:noFill/>
        </p:spPr>
        <p:txBody>
          <a:bodyPr wrap="square" rtlCol="0">
            <a:spAutoFit/>
          </a:bodyPr>
          <a:lstStyle/>
          <a:p>
            <a:pPr algn="ctr"/>
            <a:r>
              <a:rPr lang="en-US" sz="2000" dirty="0"/>
              <a:t>Abundance is measured in much more than money  </a:t>
            </a:r>
          </a:p>
          <a:p>
            <a:pPr algn="ctr"/>
            <a:r>
              <a:rPr lang="en-US" sz="2000" dirty="0"/>
              <a:t>We each have our own challenges to overcome.  </a:t>
            </a:r>
          </a:p>
          <a:p>
            <a:pPr algn="ctr"/>
            <a:r>
              <a:rPr lang="en-US" sz="2000" dirty="0"/>
              <a:t>What are yours?</a:t>
            </a:r>
          </a:p>
          <a:p>
            <a:endParaRPr lang="en-US" sz="2000" dirty="0"/>
          </a:p>
          <a:p>
            <a:r>
              <a:rPr lang="en-US" sz="2000" dirty="0"/>
              <a:t>Do you take good care of your body, by exercising regularly and eating for optimum wellness?   Do you cook for yourself, even when you’re alone?</a:t>
            </a:r>
          </a:p>
          <a:p>
            <a:endParaRPr lang="en-US" sz="2000" dirty="0"/>
          </a:p>
          <a:p>
            <a:r>
              <a:rPr lang="en-US" sz="2000" dirty="0"/>
              <a:t>Do you regularly take supplements?  Are you worth the cost of them?</a:t>
            </a:r>
          </a:p>
          <a:p>
            <a:endParaRPr lang="en-US" sz="2000" dirty="0"/>
          </a:p>
          <a:p>
            <a:r>
              <a:rPr lang="en-US" sz="2000" dirty="0"/>
              <a:t>Do you pick up after yourself, and keep your surroundings as sacred space?</a:t>
            </a:r>
          </a:p>
          <a:p>
            <a:endParaRPr lang="en-US" sz="2000" dirty="0"/>
          </a:p>
          <a:p>
            <a:r>
              <a:rPr lang="en-US" sz="2000" dirty="0"/>
              <a:t>Do you know how to have fun?  Is your brand of fun good for you?  </a:t>
            </a:r>
          </a:p>
          <a:p>
            <a:endParaRPr lang="en-US" sz="2000" dirty="0"/>
          </a:p>
          <a:p>
            <a:r>
              <a:rPr lang="en-US" sz="2000" dirty="0"/>
              <a:t>Do you make sure you have plenty of re-creation time?</a:t>
            </a:r>
          </a:p>
          <a:p>
            <a:endParaRPr lang="en-US" sz="2000" dirty="0"/>
          </a:p>
          <a:p>
            <a:r>
              <a:rPr lang="en-US" sz="2000" dirty="0"/>
              <a:t>Are you ‘other-centered’, rather than attending to your own well-being first?</a:t>
            </a:r>
          </a:p>
          <a:p>
            <a:endParaRPr lang="en-US" sz="2000" dirty="0"/>
          </a:p>
          <a:p>
            <a:r>
              <a:rPr lang="en-US" sz="2000" dirty="0"/>
              <a:t>Do you work too hard because you don’t know what else to do?</a:t>
            </a:r>
          </a:p>
          <a:p>
            <a:endParaRPr lang="en-US" sz="2000" dirty="0"/>
          </a:p>
          <a:p>
            <a:r>
              <a:rPr lang="en-US" sz="2000" dirty="0"/>
              <a:t>Do you avoid mirrors because you hate the way your body looks?</a:t>
            </a:r>
          </a:p>
          <a:p>
            <a:endParaRPr lang="en-US" sz="2000" dirty="0"/>
          </a:p>
          <a:p>
            <a:endParaRPr lang="en-US" sz="2000" dirty="0"/>
          </a:p>
          <a:p>
            <a:endParaRPr lang="en-US" sz="2000" dirty="0"/>
          </a:p>
          <a:p>
            <a:endParaRPr lang="en-US" dirty="0"/>
          </a:p>
          <a:p>
            <a:endParaRPr lang="en-US" dirty="0"/>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170044760.jpg"/>
          <p:cNvPicPr>
            <a:picLocks noChangeAspect="1"/>
          </p:cNvPicPr>
          <p:nvPr/>
        </p:nvPicPr>
        <p:blipFill>
          <a:blip r:embed="rId2" cstate="print"/>
          <a:stretch>
            <a:fillRect/>
          </a:stretch>
        </p:blipFill>
        <p:spPr>
          <a:xfrm>
            <a:off x="0" y="0"/>
            <a:ext cx="9144000" cy="7010400"/>
          </a:xfrm>
          <a:prstGeom prst="rect">
            <a:avLst/>
          </a:prstGeom>
        </p:spPr>
      </p:pic>
      <p:sp>
        <p:nvSpPr>
          <p:cNvPr id="5" name="Rectangle 4"/>
          <p:cNvSpPr/>
          <p:nvPr/>
        </p:nvSpPr>
        <p:spPr>
          <a:xfrm>
            <a:off x="457200" y="5486400"/>
            <a:ext cx="8001000" cy="1371600"/>
          </a:xfrm>
          <a:prstGeom prst="rect">
            <a:avLst/>
          </a:prstGeom>
          <a:solidFill>
            <a:srgbClr val="4D5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8600" y="1828800"/>
            <a:ext cx="8686800" cy="3108543"/>
          </a:xfrm>
          <a:prstGeom prst="rect">
            <a:avLst/>
          </a:prstGeom>
          <a:noFill/>
        </p:spPr>
        <p:txBody>
          <a:bodyPr wrap="square" rtlCol="0">
            <a:spAutoFit/>
          </a:bodyPr>
          <a:lstStyle/>
          <a:p>
            <a:r>
              <a:rPr lang="en-US" sz="2800" dirty="0">
                <a:solidFill>
                  <a:schemeClr val="bg1"/>
                </a:solidFill>
              </a:rPr>
              <a:t>Where do we begin to overcome these lifelong habits?</a:t>
            </a:r>
          </a:p>
          <a:p>
            <a:endParaRPr lang="en-US" sz="2800" dirty="0"/>
          </a:p>
          <a:p>
            <a:r>
              <a:rPr lang="en-US" sz="2800" dirty="0">
                <a:solidFill>
                  <a:schemeClr val="bg1">
                    <a:lumMod val="95000"/>
                    <a:lumOff val="5000"/>
                  </a:schemeClr>
                </a:solidFill>
              </a:rPr>
              <a:t>FIRST   Be kind to and gentle with yourself.  </a:t>
            </a:r>
          </a:p>
          <a:p>
            <a:endParaRPr lang="en-US" sz="2800" dirty="0">
              <a:solidFill>
                <a:schemeClr val="bg1">
                  <a:lumMod val="95000"/>
                  <a:lumOff val="5000"/>
                </a:schemeClr>
              </a:solidFill>
            </a:endParaRPr>
          </a:p>
          <a:p>
            <a:r>
              <a:rPr lang="en-US" sz="2800" dirty="0">
                <a:solidFill>
                  <a:schemeClr val="bg1">
                    <a:lumMod val="95000"/>
                    <a:lumOff val="5000"/>
                  </a:schemeClr>
                </a:solidFill>
              </a:rPr>
              <a:t>Give yourself credit for what you HAVE accomplished, the changes you HAVE made.  All the work you’ve ever done is cumulative.</a:t>
            </a:r>
          </a:p>
        </p:txBody>
      </p:sp>
      <p:sp>
        <p:nvSpPr>
          <p:cNvPr id="4" name="TextBox 3"/>
          <p:cNvSpPr txBox="1"/>
          <p:nvPr/>
        </p:nvSpPr>
        <p:spPr>
          <a:xfrm>
            <a:off x="495300" y="5562600"/>
            <a:ext cx="7924800" cy="1477328"/>
          </a:xfrm>
          <a:prstGeom prst="rect">
            <a:avLst/>
          </a:prstGeom>
          <a:noFill/>
        </p:spPr>
        <p:txBody>
          <a:bodyPr wrap="square" rtlCol="0">
            <a:spAutoFit/>
          </a:bodyPr>
          <a:lstStyle/>
          <a:p>
            <a:r>
              <a:rPr lang="en-US" sz="2400" dirty="0"/>
              <a:t>The fact that you are here means you are on the right track, facing the right direction.    Now it’s time to get the broom and dustpan, and clean out the corners.</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hwalk-945x629.jpeg"/>
          <p:cNvPicPr>
            <a:picLocks noChangeAspect="1"/>
          </p:cNvPicPr>
          <p:nvPr/>
        </p:nvPicPr>
        <p:blipFill>
          <a:blip r:embed="rId3" cstate="print"/>
          <a:stretch>
            <a:fillRect/>
          </a:stretch>
        </p:blipFill>
        <p:spPr>
          <a:xfrm>
            <a:off x="-381000" y="0"/>
            <a:ext cx="10210800" cy="7315200"/>
          </a:xfrm>
          <a:prstGeom prst="rect">
            <a:avLst/>
          </a:prstGeom>
        </p:spPr>
      </p:pic>
      <p:sp>
        <p:nvSpPr>
          <p:cNvPr id="8" name="Rectangle 7"/>
          <p:cNvSpPr/>
          <p:nvPr/>
        </p:nvSpPr>
        <p:spPr>
          <a:xfrm>
            <a:off x="152400" y="4953000"/>
            <a:ext cx="8763000" cy="1524000"/>
          </a:xfrm>
          <a:prstGeom prst="rect">
            <a:avLst/>
          </a:prstGeom>
          <a:solidFill>
            <a:srgbClr val="4E2D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152400"/>
            <a:ext cx="5410200" cy="1754326"/>
          </a:xfrm>
          <a:prstGeom prst="rect">
            <a:avLst/>
          </a:prstGeom>
          <a:noFill/>
        </p:spPr>
        <p:txBody>
          <a:bodyPr wrap="square" rtlCol="0">
            <a:spAutoFit/>
          </a:bodyPr>
          <a:lstStyle/>
          <a:p>
            <a:r>
              <a:rPr lang="en-US" sz="3600" dirty="0"/>
              <a:t>True to the Law of Abundance </a:t>
            </a:r>
          </a:p>
          <a:p>
            <a:r>
              <a:rPr lang="en-US" sz="3600" dirty="0"/>
              <a:t>(and dust in the corners)</a:t>
            </a:r>
          </a:p>
        </p:txBody>
      </p:sp>
      <p:sp>
        <p:nvSpPr>
          <p:cNvPr id="6" name="TextBox 5"/>
          <p:cNvSpPr txBox="1"/>
          <p:nvPr/>
        </p:nvSpPr>
        <p:spPr>
          <a:xfrm>
            <a:off x="5410200" y="1752600"/>
            <a:ext cx="2438400" cy="1754326"/>
          </a:xfrm>
          <a:prstGeom prst="rect">
            <a:avLst/>
          </a:prstGeom>
          <a:noFill/>
        </p:spPr>
        <p:txBody>
          <a:bodyPr wrap="square" rtlCol="0">
            <a:spAutoFit/>
          </a:bodyPr>
          <a:lstStyle/>
          <a:p>
            <a:pPr algn="r"/>
            <a:r>
              <a:rPr lang="en-US" sz="3600" dirty="0"/>
              <a:t>There is ALWAYS MORE</a:t>
            </a:r>
          </a:p>
        </p:txBody>
      </p:sp>
      <p:sp>
        <p:nvSpPr>
          <p:cNvPr id="7" name="TextBox 6"/>
          <p:cNvSpPr txBox="1"/>
          <p:nvPr/>
        </p:nvSpPr>
        <p:spPr>
          <a:xfrm>
            <a:off x="381000" y="5029200"/>
            <a:ext cx="8458200" cy="1200329"/>
          </a:xfrm>
          <a:prstGeom prst="rect">
            <a:avLst/>
          </a:prstGeom>
          <a:noFill/>
        </p:spPr>
        <p:txBody>
          <a:bodyPr wrap="square" rtlCol="0">
            <a:spAutoFit/>
          </a:bodyPr>
          <a:lstStyle/>
          <a:p>
            <a:r>
              <a:rPr lang="en-US" sz="3600" dirty="0"/>
              <a:t>So every new thought, word, and deed is a </a:t>
            </a:r>
          </a:p>
          <a:p>
            <a:r>
              <a:rPr lang="en-US" sz="3600" dirty="0"/>
              <a:t>new opportunity to choose your outcome.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ock-photo-colorful-nebulas-galaxies-and-stars-in-deep-space-elements-of-this-image-furnished-by-nasa-1182103837.jpg"/>
          <p:cNvPicPr>
            <a:picLocks noChangeAspect="1"/>
          </p:cNvPicPr>
          <p:nvPr/>
        </p:nvPicPr>
        <p:blipFill>
          <a:blip r:embed="rId2" cstate="print"/>
          <a:stretch>
            <a:fillRect/>
          </a:stretch>
        </p:blipFill>
        <p:spPr>
          <a:xfrm>
            <a:off x="0" y="0"/>
            <a:ext cx="9144000" cy="6858000"/>
          </a:xfrm>
          <a:prstGeom prst="rect">
            <a:avLst/>
          </a:prstGeom>
        </p:spPr>
      </p:pic>
      <p:sp>
        <p:nvSpPr>
          <p:cNvPr id="3" name="Text Placeholder 2"/>
          <p:cNvSpPr>
            <a:spLocks noGrp="1"/>
          </p:cNvSpPr>
          <p:nvPr>
            <p:ph type="body" sz="half" idx="2"/>
          </p:nvPr>
        </p:nvSpPr>
        <p:spPr>
          <a:xfrm>
            <a:off x="6705600" y="4572000"/>
            <a:ext cx="2286000" cy="2133600"/>
          </a:xfrm>
        </p:spPr>
        <p:txBody>
          <a:bodyPr>
            <a:noAutofit/>
          </a:bodyPr>
          <a:lstStyle/>
          <a:p>
            <a:r>
              <a:rPr lang="en-US" sz="2400" b="1" dirty="0">
                <a:solidFill>
                  <a:schemeClr val="tx1"/>
                </a:solidFill>
                <a:latin typeface="Century" pitchFamily="18" charset="0"/>
              </a:rPr>
              <a:t>We always receive what we believe in abundantly</a:t>
            </a:r>
          </a:p>
        </p:txBody>
      </p:sp>
      <p:sp>
        <p:nvSpPr>
          <p:cNvPr id="2" name="Title 1"/>
          <p:cNvSpPr>
            <a:spLocks noGrp="1"/>
          </p:cNvSpPr>
          <p:nvPr>
            <p:ph type="title"/>
          </p:nvPr>
        </p:nvSpPr>
        <p:spPr>
          <a:xfrm>
            <a:off x="0" y="0"/>
            <a:ext cx="8991600" cy="2133600"/>
          </a:xfrm>
        </p:spPr>
        <p:txBody>
          <a:bodyPr>
            <a:noAutofit/>
          </a:bodyPr>
          <a:lstStyle/>
          <a:p>
            <a:pPr marL="514350" indent="-514350" algn="ctr"/>
            <a:r>
              <a:rPr lang="en-US" sz="4000" dirty="0">
                <a:solidFill>
                  <a:schemeClr val="tx1"/>
                </a:solidFill>
              </a:rPr>
              <a:t>Abundance is the Natural State</a:t>
            </a:r>
            <a:br>
              <a:rPr lang="en-US" sz="4000" dirty="0">
                <a:solidFill>
                  <a:schemeClr val="tx1"/>
                </a:solidFill>
              </a:rPr>
            </a:br>
            <a:r>
              <a:rPr lang="en-US" sz="4000" dirty="0">
                <a:solidFill>
                  <a:schemeClr val="tx1"/>
                </a:solidFill>
              </a:rPr>
              <a:t> of the Universe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101965645.jpg"/>
          <p:cNvPicPr>
            <a:picLocks noChangeAspect="1"/>
          </p:cNvPicPr>
          <p:nvPr/>
        </p:nvPicPr>
        <p:blipFill>
          <a:blip r:embed="rId2" cstate="print"/>
          <a:stretch>
            <a:fillRect/>
          </a:stretch>
        </p:blipFill>
        <p:spPr>
          <a:xfrm>
            <a:off x="0" y="0"/>
            <a:ext cx="9144000" cy="6858000"/>
          </a:xfrm>
          <a:prstGeom prst="rect">
            <a:avLst/>
          </a:prstGeom>
          <a:ln>
            <a:solidFill>
              <a:srgbClr val="334F15"/>
            </a:solidFill>
          </a:ln>
        </p:spPr>
      </p:pic>
      <p:sp>
        <p:nvSpPr>
          <p:cNvPr id="7" name="Rectangle 6"/>
          <p:cNvSpPr/>
          <p:nvPr/>
        </p:nvSpPr>
        <p:spPr>
          <a:xfrm>
            <a:off x="0" y="4953000"/>
            <a:ext cx="9372600" cy="2514600"/>
          </a:xfrm>
          <a:prstGeom prst="rect">
            <a:avLst/>
          </a:prstGeom>
          <a:solidFill>
            <a:srgbClr val="334F15"/>
          </a:solidFill>
          <a:ln>
            <a:solidFill>
              <a:srgbClr val="334F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4953000"/>
            <a:ext cx="8458200" cy="1754326"/>
          </a:xfrm>
          <a:prstGeom prst="rect">
            <a:avLst/>
          </a:prstGeom>
          <a:noFill/>
        </p:spPr>
        <p:txBody>
          <a:bodyPr wrap="square" rtlCol="0">
            <a:spAutoFit/>
          </a:bodyPr>
          <a:lstStyle/>
          <a:p>
            <a:pPr algn="ctr"/>
            <a:r>
              <a:rPr lang="en-US" sz="3600" dirty="0">
                <a:solidFill>
                  <a:schemeClr val="tx2"/>
                </a:solidFill>
              </a:rPr>
              <a:t>We are always experiencing abundance.</a:t>
            </a:r>
          </a:p>
          <a:p>
            <a:pPr algn="ctr"/>
            <a:r>
              <a:rPr lang="en-US" sz="3600" dirty="0">
                <a:solidFill>
                  <a:schemeClr val="tx2"/>
                </a:solidFill>
              </a:rPr>
              <a:t>Abundance of WHAT is determined by what we believe we are worth.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570151708.jpg"/>
          <p:cNvPicPr>
            <a:picLocks noChangeAspect="1"/>
          </p:cNvPicPr>
          <p:nvPr/>
        </p:nvPicPr>
        <p:blipFill>
          <a:blip r:embed="rId2" cstate="print"/>
          <a:stretch>
            <a:fillRect/>
          </a:stretch>
        </p:blipFill>
        <p:spPr>
          <a:xfrm>
            <a:off x="-381000" y="0"/>
            <a:ext cx="10058400" cy="7162800"/>
          </a:xfrm>
          <a:prstGeom prst="rect">
            <a:avLst/>
          </a:prstGeom>
        </p:spPr>
      </p:pic>
      <p:sp>
        <p:nvSpPr>
          <p:cNvPr id="3" name="Text Placeholder 2"/>
          <p:cNvSpPr>
            <a:spLocks noGrp="1"/>
          </p:cNvSpPr>
          <p:nvPr>
            <p:ph type="body" idx="2"/>
          </p:nvPr>
        </p:nvSpPr>
        <p:spPr>
          <a:xfrm>
            <a:off x="990600" y="762000"/>
            <a:ext cx="8153400" cy="9144000"/>
          </a:xfrm>
        </p:spPr>
        <p:txBody>
          <a:bodyPr>
            <a:noAutofit/>
          </a:bodyPr>
          <a:lstStyle/>
          <a:p>
            <a:pPr algn="ctr"/>
            <a:r>
              <a:rPr lang="en-US" sz="3200" dirty="0">
                <a:solidFill>
                  <a:schemeClr val="bg1"/>
                </a:solidFill>
              </a:rPr>
              <a:t>Abundance is merely the Universe’s response to our thoughts and emotions.</a:t>
            </a:r>
          </a:p>
          <a:p>
            <a:pPr algn="ctr"/>
            <a:r>
              <a:rPr lang="en-US" sz="3200" dirty="0">
                <a:solidFill>
                  <a:schemeClr val="bg1"/>
                </a:solidFill>
              </a:rPr>
              <a:t>We think and feel </a:t>
            </a:r>
          </a:p>
          <a:p>
            <a:pPr algn="ctr"/>
            <a:r>
              <a:rPr lang="en-US" sz="3200" dirty="0">
                <a:solidFill>
                  <a:schemeClr val="bg1"/>
                </a:solidFill>
              </a:rPr>
              <a:t>and the Universe </a:t>
            </a:r>
          </a:p>
          <a:p>
            <a:pPr algn="ctr"/>
            <a:r>
              <a:rPr lang="en-US" sz="3200" dirty="0">
                <a:solidFill>
                  <a:schemeClr val="bg1"/>
                </a:solidFill>
              </a:rPr>
              <a:t>provides experience or form</a:t>
            </a:r>
          </a:p>
          <a:p>
            <a:pPr algn="ctr"/>
            <a:r>
              <a:rPr lang="en-US" sz="3200" dirty="0">
                <a:solidFill>
                  <a:schemeClr val="bg1"/>
                </a:solidFill>
              </a:rPr>
              <a:t> in abundance</a:t>
            </a:r>
          </a:p>
          <a:p>
            <a:pPr algn="ctr"/>
            <a:r>
              <a:rPr lang="en-US" sz="3200" dirty="0">
                <a:solidFill>
                  <a:schemeClr val="bg1"/>
                </a:solidFill>
              </a:rPr>
              <a:t> to assist us in thinking and feeling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motional gridlock.jpg"/>
          <p:cNvPicPr>
            <a:picLocks noChangeAspect="1"/>
          </p:cNvPicPr>
          <p:nvPr/>
        </p:nvPicPr>
        <p:blipFill>
          <a:blip r:embed="rId2" cstate="print"/>
          <a:stretch>
            <a:fillRect/>
          </a:stretch>
        </p:blipFill>
        <p:spPr>
          <a:xfrm>
            <a:off x="-2286000" y="0"/>
            <a:ext cx="12702468" cy="7239000"/>
          </a:xfrm>
          <a:prstGeom prst="rect">
            <a:avLst/>
          </a:prstGeom>
        </p:spPr>
      </p:pic>
      <p:sp>
        <p:nvSpPr>
          <p:cNvPr id="3" name="TextBox 2"/>
          <p:cNvSpPr txBox="1"/>
          <p:nvPr/>
        </p:nvSpPr>
        <p:spPr>
          <a:xfrm>
            <a:off x="1447800" y="2895600"/>
            <a:ext cx="2438400" cy="3170099"/>
          </a:xfrm>
          <a:prstGeom prst="rect">
            <a:avLst/>
          </a:prstGeom>
          <a:noFill/>
        </p:spPr>
        <p:txBody>
          <a:bodyPr wrap="square" rtlCol="0">
            <a:spAutoFit/>
          </a:bodyPr>
          <a:lstStyle/>
          <a:p>
            <a:pPr algn="ctr"/>
            <a:r>
              <a:rPr lang="en-US" sz="4000" dirty="0">
                <a:solidFill>
                  <a:schemeClr val="accent4">
                    <a:lumMod val="40000"/>
                    <a:lumOff val="60000"/>
                  </a:schemeClr>
                </a:solidFill>
              </a:rPr>
              <a:t>What</a:t>
            </a:r>
          </a:p>
          <a:p>
            <a:pPr algn="ctr"/>
            <a:r>
              <a:rPr lang="en-US" sz="4000" dirty="0">
                <a:solidFill>
                  <a:schemeClr val="accent4">
                    <a:lumMod val="40000"/>
                    <a:lumOff val="60000"/>
                  </a:schemeClr>
                </a:solidFill>
              </a:rPr>
              <a:t> we</a:t>
            </a:r>
          </a:p>
          <a:p>
            <a:pPr algn="ctr"/>
            <a:r>
              <a:rPr lang="en-US" sz="4000" dirty="0">
                <a:solidFill>
                  <a:schemeClr val="accent4">
                    <a:lumMod val="40000"/>
                    <a:lumOff val="60000"/>
                  </a:schemeClr>
                </a:solidFill>
              </a:rPr>
              <a:t> focus</a:t>
            </a:r>
          </a:p>
          <a:p>
            <a:pPr algn="ctr"/>
            <a:r>
              <a:rPr lang="en-US" sz="4000" dirty="0">
                <a:solidFill>
                  <a:schemeClr val="accent4">
                    <a:lumMod val="40000"/>
                    <a:lumOff val="60000"/>
                  </a:schemeClr>
                </a:solidFill>
              </a:rPr>
              <a:t> upon ~ grows!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ticle-migration-image-11-daily-ways-increase-life-force-energy.jpg"/>
          <p:cNvPicPr>
            <a:picLocks noChangeAspect="1"/>
          </p:cNvPicPr>
          <p:nvPr/>
        </p:nvPicPr>
        <p:blipFill>
          <a:blip r:embed="rId2" cstate="print"/>
          <a:stretch>
            <a:fillRect/>
          </a:stretch>
        </p:blipFill>
        <p:spPr>
          <a:xfrm>
            <a:off x="-1522734" y="0"/>
            <a:ext cx="12731222" cy="7162800"/>
          </a:xfrm>
          <a:prstGeom prst="rect">
            <a:avLst/>
          </a:prstGeom>
        </p:spPr>
      </p:pic>
      <p:sp>
        <p:nvSpPr>
          <p:cNvPr id="3" name="TextBox 2"/>
          <p:cNvSpPr txBox="1"/>
          <p:nvPr/>
        </p:nvSpPr>
        <p:spPr>
          <a:xfrm>
            <a:off x="1219200" y="3581400"/>
            <a:ext cx="7620000" cy="3046988"/>
          </a:xfrm>
          <a:prstGeom prst="rect">
            <a:avLst/>
          </a:prstGeom>
          <a:noFill/>
        </p:spPr>
        <p:txBody>
          <a:bodyPr wrap="square" rtlCol="0">
            <a:spAutoFit/>
          </a:bodyPr>
          <a:lstStyle/>
          <a:p>
            <a:pPr algn="r"/>
            <a:r>
              <a:rPr lang="en-US" sz="2400" b="1" dirty="0">
                <a:latin typeface="Engravers MT" pitchFamily="18" charset="0"/>
              </a:rPr>
              <a:t>We live in a dimension of fluid creation</a:t>
            </a:r>
          </a:p>
          <a:p>
            <a:pPr algn="r"/>
            <a:endParaRPr lang="en-US" sz="3600" dirty="0"/>
          </a:p>
          <a:p>
            <a:r>
              <a:rPr lang="en-US" sz="3600" dirty="0"/>
              <a:t>It is full of energy</a:t>
            </a:r>
          </a:p>
          <a:p>
            <a:r>
              <a:rPr lang="en-US" sz="3600" dirty="0"/>
              <a:t>Some energy is potential, awaiting </a:t>
            </a:r>
            <a:r>
              <a:rPr lang="en-US" sz="3600" dirty="0" err="1"/>
              <a:t>insructions</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rain waves predict.jpg"/>
          <p:cNvPicPr>
            <a:picLocks noChangeAspect="1"/>
          </p:cNvPicPr>
          <p:nvPr/>
        </p:nvPicPr>
        <p:blipFill>
          <a:blip r:embed="rId2" cstate="print"/>
          <a:stretch>
            <a:fillRect/>
          </a:stretch>
        </p:blipFill>
        <p:spPr>
          <a:xfrm>
            <a:off x="-304800" y="0"/>
            <a:ext cx="9906000" cy="6858000"/>
          </a:xfrm>
          <a:prstGeom prst="rect">
            <a:avLst/>
          </a:prstGeom>
        </p:spPr>
      </p:pic>
      <p:sp>
        <p:nvSpPr>
          <p:cNvPr id="6" name="TextBox 5"/>
          <p:cNvSpPr txBox="1"/>
          <p:nvPr/>
        </p:nvSpPr>
        <p:spPr>
          <a:xfrm>
            <a:off x="0" y="152400"/>
            <a:ext cx="7620000" cy="523220"/>
          </a:xfrm>
          <a:prstGeom prst="rect">
            <a:avLst/>
          </a:prstGeom>
          <a:noFill/>
        </p:spPr>
        <p:txBody>
          <a:bodyPr wrap="square" rtlCol="0">
            <a:spAutoFit/>
          </a:bodyPr>
          <a:lstStyle/>
          <a:p>
            <a:r>
              <a:rPr lang="en-US" sz="2800" dirty="0"/>
              <a:t>Potential energy is potential creation</a:t>
            </a:r>
          </a:p>
        </p:txBody>
      </p:sp>
      <p:sp>
        <p:nvSpPr>
          <p:cNvPr id="7" name="Rectangle 6"/>
          <p:cNvSpPr/>
          <p:nvPr/>
        </p:nvSpPr>
        <p:spPr>
          <a:xfrm>
            <a:off x="228600" y="3200400"/>
            <a:ext cx="2514600" cy="2677656"/>
          </a:xfrm>
          <a:prstGeom prst="rect">
            <a:avLst/>
          </a:prstGeom>
        </p:spPr>
        <p:txBody>
          <a:bodyPr wrap="square">
            <a:spAutoFit/>
          </a:bodyPr>
          <a:lstStyle/>
          <a:p>
            <a:r>
              <a:rPr lang="en-US" sz="2800" dirty="0"/>
              <a:t>Energy is  activated as we focus attention upon it.  This is the Principle of Gratitude</a:t>
            </a:r>
          </a:p>
        </p:txBody>
      </p:sp>
      <p:sp>
        <p:nvSpPr>
          <p:cNvPr id="11" name="Rectangle 10"/>
          <p:cNvSpPr/>
          <p:nvPr/>
        </p:nvSpPr>
        <p:spPr>
          <a:xfrm>
            <a:off x="6477000" y="457200"/>
            <a:ext cx="2514600" cy="6124754"/>
          </a:xfrm>
          <a:prstGeom prst="rect">
            <a:avLst/>
          </a:prstGeom>
        </p:spPr>
        <p:txBody>
          <a:bodyPr wrap="square">
            <a:spAutoFit/>
          </a:bodyPr>
          <a:lstStyle/>
          <a:p>
            <a:r>
              <a:rPr lang="en-US" sz="2800" dirty="0"/>
              <a:t>Gratitude is the focusing of attention upon a thought or emotion, which brings the thought into physical manifestation.  Thereby, we experience physically all that we feel gratitude for</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26764</TotalTime>
  <Words>1346</Words>
  <Application>Microsoft Office PowerPoint</Application>
  <PresentationFormat>On-screen Show (4:3)</PresentationFormat>
  <Paragraphs>200</Paragraphs>
  <Slides>38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Bradley Hand ITC</vt:lpstr>
      <vt:lpstr>Calibri</vt:lpstr>
      <vt:lpstr>Century</vt:lpstr>
      <vt:lpstr>Constantia</vt:lpstr>
      <vt:lpstr>Engravers MT</vt:lpstr>
      <vt:lpstr>Wingdings 2</vt:lpstr>
      <vt:lpstr>Paper</vt:lpstr>
      <vt:lpstr>Skills  for  Life</vt:lpstr>
      <vt:lpstr>This presentation created by  Julia Fairchild  with loving Aloha</vt:lpstr>
      <vt:lpstr>The Principle of  Abundance &amp; Gratitude</vt:lpstr>
      <vt:lpstr>Abundance is the Natural State  of the Universe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for Life</dc:title>
  <dc:creator>FairJulia1952</dc:creator>
  <cp:lastModifiedBy>Julia Fairchild</cp:lastModifiedBy>
  <cp:revision>143</cp:revision>
  <dcterms:created xsi:type="dcterms:W3CDTF">2016-12-30T19:26:58Z</dcterms:created>
  <dcterms:modified xsi:type="dcterms:W3CDTF">2019-08-31T05:35:19Z</dcterms:modified>
</cp:coreProperties>
</file>